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Lst>
  <p:sldSz cx="6858000" cy="9906000" type="A4"/>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JANROSSOT" initials="sJ" lastIdx="1" clrIdx="0">
    <p:extLst>
      <p:ext uri="{19B8F6BF-5375-455C-9EA6-DF929625EA0E}">
        <p15:presenceInfo xmlns:p15="http://schemas.microsoft.com/office/powerpoint/2012/main" userId="fa73e0c36af021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579"/>
    <a:srgbClr val="0C519F"/>
    <a:srgbClr val="86C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340" autoAdjust="0"/>
  </p:normalViewPr>
  <p:slideViewPr>
    <p:cSldViewPr snapToGrid="0" snapToObjects="1" showGuides="1">
      <p:cViewPr>
        <p:scale>
          <a:sx n="200" d="100"/>
          <a:sy n="200" d="100"/>
        </p:scale>
        <p:origin x="474" y="-96"/>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9B54730E-5AD8-BF48-98E8-01DF3B58225C}"/>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0360E983-937A-554D-91A6-B10DAFFF3A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653887-F170-944B-95C0-214CBB52DCD8}"/>
              </a:ext>
            </a:extLst>
          </p:cNvPr>
          <p:cNvSpPr>
            <a:spLocks noGrp="1"/>
          </p:cNvSpPr>
          <p:nvPr>
            <p:ph type="sldNum" sz="quarter" idx="12"/>
          </p:nvPr>
        </p:nvSpPr>
        <p:spPr/>
        <p:txBody>
          <a:bodyPr/>
          <a:lstStyle/>
          <a:p>
            <a:fld id="{DB1BD4E5-6974-E94B-82DA-BB1508209A45}" type="slidenum">
              <a:rPr lang="fr-FR" smtClean="0"/>
              <a:t>‹N°›</a:t>
            </a:fld>
            <a:endParaRPr lang="fr-FR"/>
          </a:p>
        </p:txBody>
      </p:sp>
      <p:pic>
        <p:nvPicPr>
          <p:cNvPr id="24" name="Image 23">
            <a:extLst>
              <a:ext uri="{FF2B5EF4-FFF2-40B4-BE49-F238E27FC236}">
                <a16:creationId xmlns:a16="http://schemas.microsoft.com/office/drawing/2014/main" id="{B3E138AA-B6D0-1845-A631-60D60506A645}"/>
              </a:ext>
            </a:extLst>
          </p:cNvPr>
          <p:cNvPicPr>
            <a:picLocks noChangeAspect="1"/>
          </p:cNvPicPr>
          <p:nvPr userDrawn="1"/>
        </p:nvPicPr>
        <p:blipFill>
          <a:blip r:embed="rId2"/>
          <a:stretch>
            <a:fillRect/>
          </a:stretch>
        </p:blipFill>
        <p:spPr>
          <a:xfrm>
            <a:off x="561034" y="548680"/>
            <a:ext cx="900000" cy="1155555"/>
          </a:xfrm>
          <a:prstGeom prst="rect">
            <a:avLst/>
          </a:prstGeom>
        </p:spPr>
      </p:pic>
      <p:sp>
        <p:nvSpPr>
          <p:cNvPr id="25" name="ZoneTexte 24">
            <a:extLst>
              <a:ext uri="{FF2B5EF4-FFF2-40B4-BE49-F238E27FC236}">
                <a16:creationId xmlns:a16="http://schemas.microsoft.com/office/drawing/2014/main" id="{230F13C8-C265-D849-8506-5F0A4E84EF32}"/>
              </a:ext>
            </a:extLst>
          </p:cNvPr>
          <p:cNvSpPr txBox="1"/>
          <p:nvPr userDrawn="1"/>
        </p:nvSpPr>
        <p:spPr>
          <a:xfrm>
            <a:off x="476672" y="2083726"/>
            <a:ext cx="4645661" cy="477054"/>
          </a:xfrm>
          <a:prstGeom prst="rect">
            <a:avLst/>
          </a:prstGeom>
          <a:noFill/>
        </p:spPr>
        <p:txBody>
          <a:bodyPr wrap="square" rtlCol="0">
            <a:spAutoFit/>
          </a:bodyPr>
          <a:lstStyle/>
          <a:p>
            <a:r>
              <a:rPr lang="fr-FR" sz="2500" b="0" i="0" dirty="0">
                <a:solidFill>
                  <a:srgbClr val="86CDD3"/>
                </a:solidFill>
                <a:latin typeface="Fira Sans Condensed Medium" panose="020B0503050000020004" pitchFamily="34" charset="0"/>
              </a:rPr>
              <a:t>Compte-rendu de l’éco-comité</a:t>
            </a:r>
          </a:p>
        </p:txBody>
      </p:sp>
      <p:pic>
        <p:nvPicPr>
          <p:cNvPr id="26" name="Image 25">
            <a:extLst>
              <a:ext uri="{FF2B5EF4-FFF2-40B4-BE49-F238E27FC236}">
                <a16:creationId xmlns:a16="http://schemas.microsoft.com/office/drawing/2014/main" id="{8A4C55A7-F571-5243-905A-AF642E3E84BB}"/>
              </a:ext>
            </a:extLst>
          </p:cNvPr>
          <p:cNvPicPr>
            <a:picLocks noChangeAspect="1"/>
          </p:cNvPicPr>
          <p:nvPr userDrawn="1"/>
        </p:nvPicPr>
        <p:blipFill>
          <a:blip r:embed="rId3"/>
          <a:stretch>
            <a:fillRect/>
          </a:stretch>
        </p:blipFill>
        <p:spPr>
          <a:xfrm rot="16588269">
            <a:off x="2148556" y="-144044"/>
            <a:ext cx="1823916" cy="1100140"/>
          </a:xfrm>
          <a:prstGeom prst="rect">
            <a:avLst/>
          </a:prstGeom>
        </p:spPr>
      </p:pic>
      <p:pic>
        <p:nvPicPr>
          <p:cNvPr id="27" name="Image 26">
            <a:extLst>
              <a:ext uri="{FF2B5EF4-FFF2-40B4-BE49-F238E27FC236}">
                <a16:creationId xmlns:a16="http://schemas.microsoft.com/office/drawing/2014/main" id="{86D68430-C2C4-3F40-A957-96AFA60956BA}"/>
              </a:ext>
            </a:extLst>
          </p:cNvPr>
          <p:cNvPicPr>
            <a:picLocks noChangeAspect="1"/>
          </p:cNvPicPr>
          <p:nvPr userDrawn="1"/>
        </p:nvPicPr>
        <p:blipFill>
          <a:blip r:embed="rId4"/>
          <a:stretch>
            <a:fillRect/>
          </a:stretch>
        </p:blipFill>
        <p:spPr>
          <a:xfrm rot="17296478">
            <a:off x="2020963" y="-272802"/>
            <a:ext cx="1080039" cy="880032"/>
          </a:xfrm>
          <a:prstGeom prst="rect">
            <a:avLst/>
          </a:prstGeom>
        </p:spPr>
      </p:pic>
      <p:pic>
        <p:nvPicPr>
          <p:cNvPr id="28" name="Image 27">
            <a:extLst>
              <a:ext uri="{FF2B5EF4-FFF2-40B4-BE49-F238E27FC236}">
                <a16:creationId xmlns:a16="http://schemas.microsoft.com/office/drawing/2014/main" id="{476CF689-C186-094C-B4BA-A4980364A4B7}"/>
              </a:ext>
            </a:extLst>
          </p:cNvPr>
          <p:cNvPicPr>
            <a:picLocks noChangeAspect="1"/>
          </p:cNvPicPr>
          <p:nvPr userDrawn="1"/>
        </p:nvPicPr>
        <p:blipFill>
          <a:blip r:embed="rId5"/>
          <a:stretch>
            <a:fillRect/>
          </a:stretch>
        </p:blipFill>
        <p:spPr>
          <a:xfrm>
            <a:off x="4955017" y="931205"/>
            <a:ext cx="1354303" cy="1298166"/>
          </a:xfrm>
          <a:prstGeom prst="rect">
            <a:avLst/>
          </a:prstGeom>
        </p:spPr>
      </p:pic>
      <p:sp>
        <p:nvSpPr>
          <p:cNvPr id="29" name="ZoneTexte 28">
            <a:extLst>
              <a:ext uri="{FF2B5EF4-FFF2-40B4-BE49-F238E27FC236}">
                <a16:creationId xmlns:a16="http://schemas.microsoft.com/office/drawing/2014/main" id="{3C003294-83AA-2643-84D2-94E14E5DA862}"/>
              </a:ext>
            </a:extLst>
          </p:cNvPr>
          <p:cNvSpPr txBox="1"/>
          <p:nvPr userDrawn="1"/>
        </p:nvSpPr>
        <p:spPr>
          <a:xfrm>
            <a:off x="4594849" y="1135914"/>
            <a:ext cx="360168" cy="584775"/>
          </a:xfrm>
          <a:prstGeom prst="rect">
            <a:avLst/>
          </a:prstGeom>
          <a:noFill/>
        </p:spPr>
        <p:txBody>
          <a:bodyPr wrap="square" rtlCol="0">
            <a:spAutoFit/>
          </a:bodyPr>
          <a:lstStyle/>
          <a:p>
            <a:r>
              <a:rPr lang="fr-FR" sz="3200" b="0" i="0" dirty="0">
                <a:solidFill>
                  <a:srgbClr val="C4D783"/>
                </a:solidFill>
                <a:latin typeface="Fira Sans Condensed Light" panose="020B0403050000020004" pitchFamily="34" charset="0"/>
              </a:rPr>
              <a:t>1</a:t>
            </a:r>
            <a:endParaRPr lang="fr-FR" sz="2500" b="0" i="0" dirty="0">
              <a:solidFill>
                <a:srgbClr val="C4D783"/>
              </a:solidFill>
              <a:latin typeface="Fira Sans Condensed Light" panose="020B0403050000020004" pitchFamily="34" charset="0"/>
            </a:endParaRPr>
          </a:p>
        </p:txBody>
      </p:sp>
      <p:pic>
        <p:nvPicPr>
          <p:cNvPr id="30" name="Image 29">
            <a:extLst>
              <a:ext uri="{FF2B5EF4-FFF2-40B4-BE49-F238E27FC236}">
                <a16:creationId xmlns:a16="http://schemas.microsoft.com/office/drawing/2014/main" id="{56BED6C6-DFFF-5141-9708-7EED2B41EA20}"/>
              </a:ext>
            </a:extLst>
          </p:cNvPr>
          <p:cNvPicPr/>
          <p:nvPr userDrawn="1"/>
        </p:nvPicPr>
        <p:blipFill>
          <a:blip r:embed="rId6"/>
          <a:stretch>
            <a:fillRect/>
          </a:stretch>
        </p:blipFill>
        <p:spPr>
          <a:xfrm>
            <a:off x="4184475" y="429653"/>
            <a:ext cx="2806700" cy="444500"/>
          </a:xfrm>
          <a:prstGeom prst="rect">
            <a:avLst/>
          </a:prstGeom>
        </p:spPr>
      </p:pic>
      <p:sp>
        <p:nvSpPr>
          <p:cNvPr id="31" name="ZoneTexte 30">
            <a:extLst>
              <a:ext uri="{FF2B5EF4-FFF2-40B4-BE49-F238E27FC236}">
                <a16:creationId xmlns:a16="http://schemas.microsoft.com/office/drawing/2014/main" id="{D7D535E1-1818-8249-8A5C-AAEC52703986}"/>
              </a:ext>
            </a:extLst>
          </p:cNvPr>
          <p:cNvSpPr txBox="1"/>
          <p:nvPr userDrawn="1"/>
        </p:nvSpPr>
        <p:spPr>
          <a:xfrm>
            <a:off x="4323413" y="543317"/>
            <a:ext cx="4645661" cy="230832"/>
          </a:xfrm>
          <a:prstGeom prst="rect">
            <a:avLst/>
          </a:prstGeom>
          <a:noFill/>
        </p:spPr>
        <p:txBody>
          <a:bodyPr wrap="square" rtlCol="0" anchor="b">
            <a:spAutoFit/>
          </a:bodyPr>
          <a:lstStyle/>
          <a:p>
            <a:r>
              <a:rPr lang="fr-FR" sz="900" b="0" i="0" dirty="0">
                <a:solidFill>
                  <a:schemeClr val="bg1"/>
                </a:solidFill>
                <a:latin typeface="Fira Sans Condensed Medium" panose="020B0503050000020004" pitchFamily="34" charset="0"/>
              </a:rPr>
              <a:t>FICHE OUTILS / TOUS NIVEAUX</a:t>
            </a:r>
          </a:p>
        </p:txBody>
      </p:sp>
    </p:spTree>
    <p:extLst>
      <p:ext uri="{BB962C8B-B14F-4D97-AF65-F5344CB8AC3E}">
        <p14:creationId xmlns:p14="http://schemas.microsoft.com/office/powerpoint/2010/main" val="425842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3740C-519E-C147-8E48-8141AA5F781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E429BB2-0EBF-A548-89E6-D303A6FA991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8B368F-F050-444E-AD2B-375264D392F4}"/>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BDDD4059-3DBB-104C-8796-1BA4060ED0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57AE7C-A41F-B344-AD12-7272B2535E45}"/>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375265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427B588-1AC7-724A-9085-DA563782FD35}"/>
              </a:ext>
            </a:extLst>
          </p:cNvPr>
          <p:cNvSpPr>
            <a:spLocks noGrp="1"/>
          </p:cNvSpPr>
          <p:nvPr>
            <p:ph type="title" orient="vert"/>
          </p:nvPr>
        </p:nvSpPr>
        <p:spPr>
          <a:xfrm>
            <a:off x="4907756" y="527403"/>
            <a:ext cx="1478756" cy="839487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01BB8E2-7514-B04F-9415-8A1855D8B1D9}"/>
              </a:ext>
            </a:extLst>
          </p:cNvPr>
          <p:cNvSpPr>
            <a:spLocks noGrp="1"/>
          </p:cNvSpPr>
          <p:nvPr>
            <p:ph type="body" orient="vert" idx="1"/>
          </p:nvPr>
        </p:nvSpPr>
        <p:spPr>
          <a:xfrm>
            <a:off x="471487"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1A2FEF-955E-F745-BEBD-AA0F7E2FCBBF}"/>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3245A155-E82B-CA42-A6F1-22EC7D9CC9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F797C6-82BE-5145-81EE-7978252E8317}"/>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59776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078FDB-5454-9B4C-95E3-EDFACC07051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8BEDCA-ABFB-0245-AA7F-B8CC269E38E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A382A4-12E3-4D4D-B732-334BD6EE1EF6}"/>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DD8C4084-F222-8D48-B45A-3025324C78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DDE4A5-0B2A-2B41-8CD5-DEBF71E390E2}"/>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156432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A8B188-0BE5-AA41-913C-B2DCDC930E1E}"/>
              </a:ext>
            </a:extLst>
          </p:cNvPr>
          <p:cNvSpPr>
            <a:spLocks noGrp="1"/>
          </p:cNvSpPr>
          <p:nvPr>
            <p:ph type="title"/>
          </p:nvPr>
        </p:nvSpPr>
        <p:spPr>
          <a:xfrm>
            <a:off x="467916" y="2469622"/>
            <a:ext cx="5915025" cy="4120620"/>
          </a:xfrm>
        </p:spPr>
        <p:txBody>
          <a:bodyPr anchor="b"/>
          <a:lstStyle>
            <a:lvl1pPr>
              <a:defRPr sz="8666"/>
            </a:lvl1pPr>
          </a:lstStyle>
          <a:p>
            <a:r>
              <a:rPr lang="fr-FR"/>
              <a:t>Modifiez le style du titre</a:t>
            </a:r>
          </a:p>
        </p:txBody>
      </p:sp>
      <p:sp>
        <p:nvSpPr>
          <p:cNvPr id="3" name="Espace réservé du texte 2">
            <a:extLst>
              <a:ext uri="{FF2B5EF4-FFF2-40B4-BE49-F238E27FC236}">
                <a16:creationId xmlns:a16="http://schemas.microsoft.com/office/drawing/2014/main" id="{45E71271-8A95-4D4B-BB32-53DAC84716FC}"/>
              </a:ext>
            </a:extLst>
          </p:cNvPr>
          <p:cNvSpPr>
            <a:spLocks noGrp="1"/>
          </p:cNvSpPr>
          <p:nvPr>
            <p:ph type="body" idx="1"/>
          </p:nvPr>
        </p:nvSpPr>
        <p:spPr>
          <a:xfrm>
            <a:off x="467916" y="6629225"/>
            <a:ext cx="5915025"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C44A382-FB0A-8E4C-8D67-6F476EA7D6D5}"/>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C3211895-3CF2-7B47-AE46-481410E7A7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0BF561-54D6-2745-B771-DC03FDBBB3D6}"/>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186771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3DE8E4-F034-CA44-AE83-FAFEDCC9DEB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8C5CBE7-823E-864D-8F17-8727773E6523}"/>
              </a:ext>
            </a:extLst>
          </p:cNvPr>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2E57429-F9A5-AE45-8ACC-73BDA5F92F67}"/>
              </a:ext>
            </a:extLst>
          </p:cNvPr>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E84557B-F170-B247-8D03-24147D0B1C18}"/>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6" name="Espace réservé du pied de page 5">
            <a:extLst>
              <a:ext uri="{FF2B5EF4-FFF2-40B4-BE49-F238E27FC236}">
                <a16:creationId xmlns:a16="http://schemas.microsoft.com/office/drawing/2014/main" id="{556C7228-DDD7-9241-B152-2B16428CBB8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493737-FA73-8740-BA9C-0F9274295489}"/>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1415269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4761B7-2ABF-8548-8544-F8C0847EA40F}"/>
              </a:ext>
            </a:extLst>
          </p:cNvPr>
          <p:cNvSpPr>
            <a:spLocks noGrp="1"/>
          </p:cNvSpPr>
          <p:nvPr>
            <p:ph type="title"/>
          </p:nvPr>
        </p:nvSpPr>
        <p:spPr>
          <a:xfrm>
            <a:off x="472381" y="527404"/>
            <a:ext cx="5915025" cy="1914702"/>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20BA428-1947-0446-ACD8-30CE215F8EA9}"/>
              </a:ext>
            </a:extLst>
          </p:cNvPr>
          <p:cNvSpPr>
            <a:spLocks noGrp="1"/>
          </p:cNvSpPr>
          <p:nvPr>
            <p:ph type="body" idx="1"/>
          </p:nvPr>
        </p:nvSpPr>
        <p:spPr>
          <a:xfrm>
            <a:off x="472381" y="2428347"/>
            <a:ext cx="2901255"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F24A5A7-465C-F94E-971D-BE04EBF3C6B5}"/>
              </a:ext>
            </a:extLst>
          </p:cNvPr>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8564964-2ED7-244C-BA42-3753A2E52F75}"/>
              </a:ext>
            </a:extLst>
          </p:cNvPr>
          <p:cNvSpPr>
            <a:spLocks noGrp="1"/>
          </p:cNvSpPr>
          <p:nvPr>
            <p:ph type="body" sz="quarter" idx="3"/>
          </p:nvPr>
        </p:nvSpPr>
        <p:spPr>
          <a:xfrm>
            <a:off x="3471863" y="2428347"/>
            <a:ext cx="291554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1642D7D-7A2D-6849-9016-E8303DCBCBCB}"/>
              </a:ext>
            </a:extLst>
          </p:cNvPr>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8C8D458-282B-E347-AC6F-AD626B682BD9}"/>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8" name="Espace réservé du pied de page 7">
            <a:extLst>
              <a:ext uri="{FF2B5EF4-FFF2-40B4-BE49-F238E27FC236}">
                <a16:creationId xmlns:a16="http://schemas.microsoft.com/office/drawing/2014/main" id="{F34314BA-F975-2D4A-84E7-C41D6B59006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D063C7C-A788-7A41-BD5F-D3ECD4D3A0FF}"/>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105079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9AFDFE-38C2-7F4A-A994-87AC06E967E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EC34791-F9C5-EA43-9305-E13EB9590D60}"/>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4" name="Espace réservé du pied de page 3">
            <a:extLst>
              <a:ext uri="{FF2B5EF4-FFF2-40B4-BE49-F238E27FC236}">
                <a16:creationId xmlns:a16="http://schemas.microsoft.com/office/drawing/2014/main" id="{6C76B704-4AA2-0B41-9FAD-67033166285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CA6DD35-3B02-BE44-8D16-354C75A20C93}"/>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1917325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36CF2E-4BF3-9E4B-AC18-D0EA8D887695}"/>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3" name="Espace réservé du pied de page 2">
            <a:extLst>
              <a:ext uri="{FF2B5EF4-FFF2-40B4-BE49-F238E27FC236}">
                <a16:creationId xmlns:a16="http://schemas.microsoft.com/office/drawing/2014/main" id="{B32E6105-499F-9442-9A1A-E42AE40B8A6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75B55B5-DC0B-2D4D-A186-E3B71C840755}"/>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3979913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6E6536-7E21-8D49-BDB8-D3B87BD1FCC2}"/>
              </a:ext>
            </a:extLst>
          </p:cNvPr>
          <p:cNvSpPr>
            <a:spLocks noGrp="1"/>
          </p:cNvSpPr>
          <p:nvPr>
            <p:ph type="title"/>
          </p:nvPr>
        </p:nvSpPr>
        <p:spPr>
          <a:xfrm>
            <a:off x="472381" y="660400"/>
            <a:ext cx="2211883" cy="2311400"/>
          </a:xfrm>
        </p:spPr>
        <p:txBody>
          <a:bodyPr anchor="b"/>
          <a:lstStyle>
            <a:lvl1pPr>
              <a:defRPr sz="4622"/>
            </a:lvl1pPr>
          </a:lstStyle>
          <a:p>
            <a:r>
              <a:rPr lang="fr-FR"/>
              <a:t>Modifiez le style du titre</a:t>
            </a:r>
          </a:p>
        </p:txBody>
      </p:sp>
      <p:sp>
        <p:nvSpPr>
          <p:cNvPr id="3" name="Espace réservé du contenu 2">
            <a:extLst>
              <a:ext uri="{FF2B5EF4-FFF2-40B4-BE49-F238E27FC236}">
                <a16:creationId xmlns:a16="http://schemas.microsoft.com/office/drawing/2014/main" id="{1AB238C4-DCCE-1842-A2A4-5AA1E3FA44FF}"/>
              </a:ext>
            </a:extLst>
          </p:cNvPr>
          <p:cNvSpPr>
            <a:spLocks noGrp="1"/>
          </p:cNvSpPr>
          <p:nvPr>
            <p:ph idx="1"/>
          </p:nvPr>
        </p:nvSpPr>
        <p:spPr>
          <a:xfrm>
            <a:off x="2915543" y="1426281"/>
            <a:ext cx="3471863"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B0878D-6FC9-1B42-B8D4-76BFBC63AD2A}"/>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6974F7-6357-CC47-98FB-E7283A3480C4}"/>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6" name="Espace réservé du pied de page 5">
            <a:extLst>
              <a:ext uri="{FF2B5EF4-FFF2-40B4-BE49-F238E27FC236}">
                <a16:creationId xmlns:a16="http://schemas.microsoft.com/office/drawing/2014/main" id="{EDEC1D5F-1D2B-FF4D-9762-10445B7CC2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A4B232-3D9D-8649-B6C8-785A206D8DDE}"/>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4019254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F3167-CDE0-954D-85DE-A6D03EA20A61}"/>
              </a:ext>
            </a:extLst>
          </p:cNvPr>
          <p:cNvSpPr>
            <a:spLocks noGrp="1"/>
          </p:cNvSpPr>
          <p:nvPr>
            <p:ph type="title"/>
          </p:nvPr>
        </p:nvSpPr>
        <p:spPr>
          <a:xfrm>
            <a:off x="472381" y="660400"/>
            <a:ext cx="2211883" cy="2311400"/>
          </a:xfrm>
        </p:spPr>
        <p:txBody>
          <a:bodyPr anchor="b"/>
          <a:lstStyle>
            <a:lvl1pPr>
              <a:defRPr sz="4622"/>
            </a:lvl1pPr>
          </a:lstStyle>
          <a:p>
            <a:r>
              <a:rPr lang="fr-FR"/>
              <a:t>Modifiez le style du titre</a:t>
            </a:r>
          </a:p>
        </p:txBody>
      </p:sp>
      <p:sp>
        <p:nvSpPr>
          <p:cNvPr id="3" name="Espace réservé pour une image  2">
            <a:extLst>
              <a:ext uri="{FF2B5EF4-FFF2-40B4-BE49-F238E27FC236}">
                <a16:creationId xmlns:a16="http://schemas.microsoft.com/office/drawing/2014/main" id="{F23C2C9D-180A-B14A-8B34-AA6F590C2320}"/>
              </a:ext>
            </a:extLst>
          </p:cNvPr>
          <p:cNvSpPr>
            <a:spLocks noGrp="1"/>
          </p:cNvSpPr>
          <p:nvPr>
            <p:ph type="pic" idx="1"/>
          </p:nvPr>
        </p:nvSpPr>
        <p:spPr>
          <a:xfrm>
            <a:off x="2915543" y="1426281"/>
            <a:ext cx="3471863" cy="7039681"/>
          </a:xfrm>
        </p:spPr>
        <p:txBody>
          <a:bodyPr/>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endParaRPr lang="fr-FR"/>
          </a:p>
        </p:txBody>
      </p:sp>
      <p:sp>
        <p:nvSpPr>
          <p:cNvPr id="4" name="Espace réservé du texte 3">
            <a:extLst>
              <a:ext uri="{FF2B5EF4-FFF2-40B4-BE49-F238E27FC236}">
                <a16:creationId xmlns:a16="http://schemas.microsoft.com/office/drawing/2014/main" id="{4B3EE4EB-AD3F-A540-BFCC-B4A84CE19051}"/>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B854F68-A66B-2F42-9E62-12C44B063007}"/>
              </a:ext>
            </a:extLst>
          </p:cNvPr>
          <p:cNvSpPr>
            <a:spLocks noGrp="1"/>
          </p:cNvSpPr>
          <p:nvPr>
            <p:ph type="dt" sz="half" idx="10"/>
          </p:nvPr>
        </p:nvSpPr>
        <p:spPr/>
        <p:txBody>
          <a:bodyPr/>
          <a:lstStyle/>
          <a:p>
            <a:fld id="{D912F426-26ED-BD43-81F3-F5464EE50C88}" type="datetimeFigureOut">
              <a:rPr lang="fr-FR" smtClean="0"/>
              <a:t>23/04/2023</a:t>
            </a:fld>
            <a:endParaRPr lang="fr-FR"/>
          </a:p>
        </p:txBody>
      </p:sp>
      <p:sp>
        <p:nvSpPr>
          <p:cNvPr id="6" name="Espace réservé du pied de page 5">
            <a:extLst>
              <a:ext uri="{FF2B5EF4-FFF2-40B4-BE49-F238E27FC236}">
                <a16:creationId xmlns:a16="http://schemas.microsoft.com/office/drawing/2014/main" id="{24B2FAD8-B864-A649-9F82-81AAA17622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F53B407-BB10-184B-996F-36AB148ADA58}"/>
              </a:ext>
            </a:extLst>
          </p:cNvPr>
          <p:cNvSpPr>
            <a:spLocks noGrp="1"/>
          </p:cNvSpPr>
          <p:nvPr>
            <p:ph type="sldNum" sz="quarter" idx="12"/>
          </p:nvPr>
        </p:nvSpPr>
        <p:spPr/>
        <p:txBody>
          <a:bodyPr/>
          <a:lstStyle/>
          <a:p>
            <a:fld id="{DB1BD4E5-6974-E94B-82DA-BB1508209A45}" type="slidenum">
              <a:rPr lang="fr-FR" smtClean="0"/>
              <a:t>‹N°›</a:t>
            </a:fld>
            <a:endParaRPr lang="fr-FR"/>
          </a:p>
        </p:txBody>
      </p:sp>
    </p:spTree>
    <p:extLst>
      <p:ext uri="{BB962C8B-B14F-4D97-AF65-F5344CB8AC3E}">
        <p14:creationId xmlns:p14="http://schemas.microsoft.com/office/powerpoint/2010/main" val="3864980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0B0A6E4-D7AE-1E4C-9068-12B11B048A1A}"/>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FDBE84D-16E5-804F-A9B0-1E3637CF0068}"/>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C1BFE23-F014-7142-B80A-E86CCF2B2EE1}"/>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D912F426-26ED-BD43-81F3-F5464EE50C88}"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B674498B-DCC6-6540-BCE8-6F6B832F634D}"/>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DC975B4-8596-CC48-8EE8-B157BD760A40}"/>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DB1BD4E5-6974-E94B-82DA-BB1508209A45}" type="slidenum">
              <a:rPr lang="fr-FR" smtClean="0"/>
              <a:t>‹N°›</a:t>
            </a:fld>
            <a:endParaRPr lang="fr-FR"/>
          </a:p>
        </p:txBody>
      </p:sp>
    </p:spTree>
    <p:extLst>
      <p:ext uri="{BB962C8B-B14F-4D97-AF65-F5344CB8AC3E}">
        <p14:creationId xmlns:p14="http://schemas.microsoft.com/office/powerpoint/2010/main" val="2935043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fr-FR"/>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4475213F-F435-4026-B344-AF82B5B56071}"/>
              </a:ext>
            </a:extLst>
          </p:cNvPr>
          <p:cNvSpPr/>
          <p:nvPr/>
        </p:nvSpPr>
        <p:spPr>
          <a:xfrm>
            <a:off x="592380" y="2955445"/>
            <a:ext cx="1827584" cy="1512168"/>
          </a:xfrm>
          <a:prstGeom prst="roundRect">
            <a:avLst>
              <a:gd name="adj" fmla="val 3497"/>
            </a:avLst>
          </a:prstGeom>
          <a:noFill/>
          <a:ln>
            <a:solidFill>
              <a:srgbClr val="86CD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rgbClr val="86CDD3"/>
              </a:solidFill>
            </a:endParaRPr>
          </a:p>
        </p:txBody>
      </p:sp>
      <p:sp>
        <p:nvSpPr>
          <p:cNvPr id="3" name="Rectangle : coins arrondis 2">
            <a:extLst>
              <a:ext uri="{FF2B5EF4-FFF2-40B4-BE49-F238E27FC236}">
                <a16:creationId xmlns:a16="http://schemas.microsoft.com/office/drawing/2014/main" id="{EA4F0FC5-C9C0-4102-B086-7C0EA6CCBE36}"/>
              </a:ext>
            </a:extLst>
          </p:cNvPr>
          <p:cNvSpPr/>
          <p:nvPr/>
        </p:nvSpPr>
        <p:spPr>
          <a:xfrm>
            <a:off x="2560386" y="2955445"/>
            <a:ext cx="1827584" cy="1512168"/>
          </a:xfrm>
          <a:prstGeom prst="roundRect">
            <a:avLst>
              <a:gd name="adj" fmla="val 2588"/>
            </a:avLst>
          </a:prstGeom>
          <a:noFill/>
          <a:ln>
            <a:solidFill>
              <a:srgbClr val="86CD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rgbClr val="86CDD3"/>
              </a:solidFill>
            </a:endParaRPr>
          </a:p>
        </p:txBody>
      </p:sp>
      <p:sp>
        <p:nvSpPr>
          <p:cNvPr id="4" name="Rectangle : coins arrondis 3">
            <a:extLst>
              <a:ext uri="{FF2B5EF4-FFF2-40B4-BE49-F238E27FC236}">
                <a16:creationId xmlns:a16="http://schemas.microsoft.com/office/drawing/2014/main" id="{38AA8648-EFAF-49BF-91FF-234EFED2D5CE}"/>
              </a:ext>
            </a:extLst>
          </p:cNvPr>
          <p:cNvSpPr/>
          <p:nvPr/>
        </p:nvSpPr>
        <p:spPr>
          <a:xfrm>
            <a:off x="4509120" y="2955445"/>
            <a:ext cx="1827584" cy="1512168"/>
          </a:xfrm>
          <a:prstGeom prst="roundRect">
            <a:avLst>
              <a:gd name="adj" fmla="val 3043"/>
            </a:avLst>
          </a:prstGeom>
          <a:noFill/>
          <a:ln>
            <a:solidFill>
              <a:srgbClr val="86CD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rgbClr val="86CDD3"/>
              </a:solidFill>
            </a:endParaRPr>
          </a:p>
        </p:txBody>
      </p:sp>
      <p:sp>
        <p:nvSpPr>
          <p:cNvPr id="5" name="ZoneTexte 4">
            <a:extLst>
              <a:ext uri="{FF2B5EF4-FFF2-40B4-BE49-F238E27FC236}">
                <a16:creationId xmlns:a16="http://schemas.microsoft.com/office/drawing/2014/main" id="{7E3C3882-BA5B-42DA-8FBA-8873F829BF72}"/>
              </a:ext>
            </a:extLst>
          </p:cNvPr>
          <p:cNvSpPr txBox="1"/>
          <p:nvPr/>
        </p:nvSpPr>
        <p:spPr>
          <a:xfrm>
            <a:off x="4685409" y="2186010"/>
            <a:ext cx="1042291" cy="323165"/>
          </a:xfrm>
          <a:prstGeom prst="rect">
            <a:avLst/>
          </a:prstGeom>
          <a:noFill/>
        </p:spPr>
        <p:txBody>
          <a:bodyPr wrap="square" rtlCol="0">
            <a:spAutoFit/>
          </a:bodyPr>
          <a:lstStyle/>
          <a:p>
            <a:r>
              <a:rPr lang="fr-FR" sz="1500" b="0" i="0" dirty="0">
                <a:solidFill>
                  <a:srgbClr val="86CDD3"/>
                </a:solidFill>
                <a:latin typeface="Fira Sans Condensed Medium" panose="020B0503050000020004" pitchFamily="34" charset="0"/>
              </a:rPr>
              <a:t>n°:</a:t>
            </a:r>
            <a:r>
              <a:rPr lang="fr-FR" sz="1500" b="0" i="0" dirty="0">
                <a:latin typeface="Fira Sans Condensed Medium" panose="020B0503050000020004" pitchFamily="34" charset="0"/>
              </a:rPr>
              <a:t>     4</a:t>
            </a:r>
          </a:p>
        </p:txBody>
      </p:sp>
      <p:sp>
        <p:nvSpPr>
          <p:cNvPr id="6" name="ZoneTexte 5">
            <a:extLst>
              <a:ext uri="{FF2B5EF4-FFF2-40B4-BE49-F238E27FC236}">
                <a16:creationId xmlns:a16="http://schemas.microsoft.com/office/drawing/2014/main" id="{9274AF50-0E43-4CBA-9D7D-2765CB8A7F64}"/>
              </a:ext>
            </a:extLst>
          </p:cNvPr>
          <p:cNvSpPr txBox="1"/>
          <p:nvPr/>
        </p:nvSpPr>
        <p:spPr>
          <a:xfrm>
            <a:off x="4685408" y="2565308"/>
            <a:ext cx="1651295" cy="307777"/>
          </a:xfrm>
          <a:prstGeom prst="rect">
            <a:avLst/>
          </a:prstGeom>
          <a:noFill/>
        </p:spPr>
        <p:txBody>
          <a:bodyPr wrap="square" rtlCol="0">
            <a:spAutoFit/>
          </a:bodyPr>
          <a:lstStyle/>
          <a:p>
            <a:r>
              <a:rPr lang="fr-FR" sz="1400" b="0" i="0" dirty="0">
                <a:solidFill>
                  <a:srgbClr val="86CDD3"/>
                </a:solidFill>
                <a:latin typeface="Fira Sans Condensed Medium" panose="020B0503050000020004" pitchFamily="34" charset="0"/>
              </a:rPr>
              <a:t>date : 31 mars 2023</a:t>
            </a:r>
          </a:p>
        </p:txBody>
      </p:sp>
      <p:sp>
        <p:nvSpPr>
          <p:cNvPr id="7" name="Rectangle : coins arrondis 6">
            <a:extLst>
              <a:ext uri="{FF2B5EF4-FFF2-40B4-BE49-F238E27FC236}">
                <a16:creationId xmlns:a16="http://schemas.microsoft.com/office/drawing/2014/main" id="{CF2D7682-E35E-41C3-ADFC-F678C0F4A326}"/>
              </a:ext>
            </a:extLst>
          </p:cNvPr>
          <p:cNvSpPr/>
          <p:nvPr/>
        </p:nvSpPr>
        <p:spPr>
          <a:xfrm>
            <a:off x="592380" y="4645070"/>
            <a:ext cx="5744324" cy="1035958"/>
          </a:xfrm>
          <a:prstGeom prst="roundRect">
            <a:avLst>
              <a:gd name="adj" fmla="val 3497"/>
            </a:avLst>
          </a:prstGeom>
          <a:noFill/>
          <a:ln>
            <a:solidFill>
              <a:srgbClr val="00A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chemeClr val="accent2"/>
              </a:solidFill>
            </a:endParaRPr>
          </a:p>
        </p:txBody>
      </p:sp>
      <p:sp>
        <p:nvSpPr>
          <p:cNvPr id="8" name="Rectangle : coins arrondis 7">
            <a:extLst>
              <a:ext uri="{FF2B5EF4-FFF2-40B4-BE49-F238E27FC236}">
                <a16:creationId xmlns:a16="http://schemas.microsoft.com/office/drawing/2014/main" id="{F2092EE7-0771-4C87-8C96-B1D1E0945CAE}"/>
              </a:ext>
            </a:extLst>
          </p:cNvPr>
          <p:cNvSpPr/>
          <p:nvPr/>
        </p:nvSpPr>
        <p:spPr>
          <a:xfrm>
            <a:off x="604592" y="5767724"/>
            <a:ext cx="5744324" cy="3122276"/>
          </a:xfrm>
          <a:prstGeom prst="roundRect">
            <a:avLst>
              <a:gd name="adj" fmla="val 288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chemeClr val="accent2"/>
              </a:solidFill>
            </a:endParaRPr>
          </a:p>
        </p:txBody>
      </p:sp>
      <p:sp>
        <p:nvSpPr>
          <p:cNvPr id="10" name="ZoneTexte 9">
            <a:extLst>
              <a:ext uri="{FF2B5EF4-FFF2-40B4-BE49-F238E27FC236}">
                <a16:creationId xmlns:a16="http://schemas.microsoft.com/office/drawing/2014/main" id="{BE277199-6C29-4B15-ADE3-F0810DE245F0}"/>
              </a:ext>
            </a:extLst>
          </p:cNvPr>
          <p:cNvSpPr txBox="1"/>
          <p:nvPr/>
        </p:nvSpPr>
        <p:spPr>
          <a:xfrm>
            <a:off x="801537" y="2965658"/>
            <a:ext cx="1567013" cy="507831"/>
          </a:xfrm>
          <a:prstGeom prst="rect">
            <a:avLst/>
          </a:prstGeom>
          <a:noFill/>
        </p:spPr>
        <p:txBody>
          <a:bodyPr wrap="square" rtlCol="0">
            <a:spAutoFit/>
          </a:bodyPr>
          <a:lstStyle/>
          <a:p>
            <a:pPr algn="ctr"/>
            <a:r>
              <a:rPr lang="fr-FR" sz="900" b="0" i="0" dirty="0">
                <a:solidFill>
                  <a:schemeClr val="tx1"/>
                </a:solidFill>
                <a:latin typeface="Fira Sans Condensed Medium" panose="020B0503050000020004" pitchFamily="34" charset="0"/>
              </a:rPr>
              <a:t>PERSONNELS DE L’ÉTABLISSEMENT SCOLAIRE (NOM ET FONCTION)</a:t>
            </a:r>
          </a:p>
        </p:txBody>
      </p:sp>
      <p:sp>
        <p:nvSpPr>
          <p:cNvPr id="11" name="ZoneTexte 10">
            <a:extLst>
              <a:ext uri="{FF2B5EF4-FFF2-40B4-BE49-F238E27FC236}">
                <a16:creationId xmlns:a16="http://schemas.microsoft.com/office/drawing/2014/main" id="{A67B019B-87C3-4ABE-8768-9F3DFD65D2F9}"/>
              </a:ext>
            </a:extLst>
          </p:cNvPr>
          <p:cNvSpPr txBox="1"/>
          <p:nvPr/>
        </p:nvSpPr>
        <p:spPr>
          <a:xfrm>
            <a:off x="2907200" y="3000238"/>
            <a:ext cx="1343183" cy="369332"/>
          </a:xfrm>
          <a:prstGeom prst="rect">
            <a:avLst/>
          </a:prstGeom>
          <a:noFill/>
        </p:spPr>
        <p:txBody>
          <a:bodyPr wrap="square" rtlCol="0">
            <a:spAutoFit/>
          </a:bodyPr>
          <a:lstStyle/>
          <a:p>
            <a:pPr algn="ctr"/>
            <a:r>
              <a:rPr lang="fr-FR" sz="900" b="0" i="0" dirty="0">
                <a:solidFill>
                  <a:schemeClr val="tx1"/>
                </a:solidFill>
                <a:latin typeface="Fira Sans Condensed Medium" panose="020B0503050000020004" pitchFamily="34" charset="0"/>
              </a:rPr>
              <a:t>ÉLÈVES</a:t>
            </a:r>
          </a:p>
          <a:p>
            <a:pPr algn="ctr"/>
            <a:r>
              <a:rPr lang="fr-FR" sz="900" b="0" i="0" dirty="0">
                <a:solidFill>
                  <a:schemeClr val="tx1"/>
                </a:solidFill>
                <a:latin typeface="Fira Sans Condensed Medium" panose="020B0503050000020004" pitchFamily="34" charset="0"/>
              </a:rPr>
              <a:t>(NOM ET FONCTION)</a:t>
            </a:r>
          </a:p>
        </p:txBody>
      </p:sp>
      <p:sp>
        <p:nvSpPr>
          <p:cNvPr id="12" name="ZoneTexte 11">
            <a:extLst>
              <a:ext uri="{FF2B5EF4-FFF2-40B4-BE49-F238E27FC236}">
                <a16:creationId xmlns:a16="http://schemas.microsoft.com/office/drawing/2014/main" id="{2A63BBCE-F357-4440-94CC-466558EBFB37}"/>
              </a:ext>
            </a:extLst>
          </p:cNvPr>
          <p:cNvSpPr txBox="1"/>
          <p:nvPr/>
        </p:nvSpPr>
        <p:spPr>
          <a:xfrm>
            <a:off x="4483675" y="3005528"/>
            <a:ext cx="1878473" cy="369332"/>
          </a:xfrm>
          <a:prstGeom prst="rect">
            <a:avLst/>
          </a:prstGeom>
          <a:noFill/>
        </p:spPr>
        <p:txBody>
          <a:bodyPr wrap="square" rtlCol="0">
            <a:spAutoFit/>
          </a:bodyPr>
          <a:lstStyle/>
          <a:p>
            <a:pPr algn="ctr"/>
            <a:r>
              <a:rPr lang="fr-FR" sz="900" b="0" i="0" dirty="0">
                <a:latin typeface="Fira Sans Condensed Medium" panose="020B0503050000020004" pitchFamily="34" charset="0"/>
              </a:rPr>
              <a:t>AUTRES : PARENTS, MAIRIE, ETC.</a:t>
            </a:r>
          </a:p>
          <a:p>
            <a:pPr algn="ctr"/>
            <a:r>
              <a:rPr lang="fr-FR" sz="900" b="0" i="0" dirty="0">
                <a:latin typeface="Fira Sans Condensed Medium" panose="020B0503050000020004" pitchFamily="34" charset="0"/>
              </a:rPr>
              <a:t>(NOM ET FONCTION)</a:t>
            </a:r>
          </a:p>
        </p:txBody>
      </p:sp>
      <p:pic>
        <p:nvPicPr>
          <p:cNvPr id="13" name="Image 12">
            <a:extLst>
              <a:ext uri="{FF2B5EF4-FFF2-40B4-BE49-F238E27FC236}">
                <a16:creationId xmlns:a16="http://schemas.microsoft.com/office/drawing/2014/main" id="{D413978E-9F53-476E-A406-3DB22263E221}"/>
              </a:ext>
            </a:extLst>
          </p:cNvPr>
          <p:cNvPicPr>
            <a:picLocks noChangeAspect="1"/>
          </p:cNvPicPr>
          <p:nvPr/>
        </p:nvPicPr>
        <p:blipFill>
          <a:blip r:embed="rId2"/>
          <a:stretch>
            <a:fillRect/>
          </a:stretch>
        </p:blipFill>
        <p:spPr>
          <a:xfrm>
            <a:off x="686779" y="3047164"/>
            <a:ext cx="234287" cy="275481"/>
          </a:xfrm>
          <a:prstGeom prst="rect">
            <a:avLst/>
          </a:prstGeom>
        </p:spPr>
      </p:pic>
      <p:pic>
        <p:nvPicPr>
          <p:cNvPr id="14" name="Image 13">
            <a:extLst>
              <a:ext uri="{FF2B5EF4-FFF2-40B4-BE49-F238E27FC236}">
                <a16:creationId xmlns:a16="http://schemas.microsoft.com/office/drawing/2014/main" id="{F93D825B-3EC7-4763-BE1D-D300AC02448C}"/>
              </a:ext>
            </a:extLst>
          </p:cNvPr>
          <p:cNvPicPr>
            <a:picLocks noChangeAspect="1"/>
          </p:cNvPicPr>
          <p:nvPr/>
        </p:nvPicPr>
        <p:blipFill>
          <a:blip r:embed="rId3"/>
          <a:stretch>
            <a:fillRect/>
          </a:stretch>
        </p:blipFill>
        <p:spPr>
          <a:xfrm>
            <a:off x="2637555" y="3047164"/>
            <a:ext cx="244071" cy="282765"/>
          </a:xfrm>
          <a:prstGeom prst="rect">
            <a:avLst/>
          </a:prstGeom>
        </p:spPr>
      </p:pic>
      <p:sp>
        <p:nvSpPr>
          <p:cNvPr id="15" name="ZoneTexte 14">
            <a:extLst>
              <a:ext uri="{FF2B5EF4-FFF2-40B4-BE49-F238E27FC236}">
                <a16:creationId xmlns:a16="http://schemas.microsoft.com/office/drawing/2014/main" id="{576C5AF4-3703-436F-945E-8A5E1D69D367}"/>
              </a:ext>
            </a:extLst>
          </p:cNvPr>
          <p:cNvSpPr txBox="1"/>
          <p:nvPr/>
        </p:nvSpPr>
        <p:spPr>
          <a:xfrm>
            <a:off x="592380" y="4648113"/>
            <a:ext cx="2831883" cy="323165"/>
          </a:xfrm>
          <a:prstGeom prst="rect">
            <a:avLst/>
          </a:prstGeom>
          <a:noFill/>
        </p:spPr>
        <p:txBody>
          <a:bodyPr wrap="square" rtlCol="0">
            <a:spAutoFit/>
          </a:bodyPr>
          <a:lstStyle/>
          <a:p>
            <a:pPr algn="l"/>
            <a:r>
              <a:rPr lang="fr-FR" sz="1500" b="0" i="0" dirty="0">
                <a:solidFill>
                  <a:schemeClr val="tx1"/>
                </a:solidFill>
                <a:latin typeface="Fira Sans Condensed Medium" panose="020B0503050000020004" pitchFamily="34" charset="0"/>
              </a:rPr>
              <a:t>Ordre du jour</a:t>
            </a:r>
          </a:p>
        </p:txBody>
      </p:sp>
      <p:sp>
        <p:nvSpPr>
          <p:cNvPr id="16" name="ZoneTexte 15">
            <a:extLst>
              <a:ext uri="{FF2B5EF4-FFF2-40B4-BE49-F238E27FC236}">
                <a16:creationId xmlns:a16="http://schemas.microsoft.com/office/drawing/2014/main" id="{96D27A15-2B55-48F0-A947-F5548BB2DD92}"/>
              </a:ext>
            </a:extLst>
          </p:cNvPr>
          <p:cNvSpPr txBox="1"/>
          <p:nvPr/>
        </p:nvSpPr>
        <p:spPr>
          <a:xfrm>
            <a:off x="657975" y="5802896"/>
            <a:ext cx="2831883" cy="323165"/>
          </a:xfrm>
          <a:prstGeom prst="rect">
            <a:avLst/>
          </a:prstGeom>
          <a:noFill/>
        </p:spPr>
        <p:txBody>
          <a:bodyPr wrap="square" rtlCol="0">
            <a:spAutoFit/>
          </a:bodyPr>
          <a:lstStyle/>
          <a:p>
            <a:pPr algn="l"/>
            <a:r>
              <a:rPr lang="fr-FR" sz="1500" b="0" i="0" dirty="0">
                <a:solidFill>
                  <a:schemeClr val="tx1"/>
                </a:solidFill>
                <a:latin typeface="Fira Sans Condensed Medium" panose="020B0503050000020004" pitchFamily="34" charset="0"/>
              </a:rPr>
              <a:t>Décisions prises</a:t>
            </a:r>
          </a:p>
        </p:txBody>
      </p:sp>
      <p:sp>
        <p:nvSpPr>
          <p:cNvPr id="18" name="ZoneTexte 17">
            <a:extLst>
              <a:ext uri="{FF2B5EF4-FFF2-40B4-BE49-F238E27FC236}">
                <a16:creationId xmlns:a16="http://schemas.microsoft.com/office/drawing/2014/main" id="{E371BABD-A86C-4204-9D0C-94898F07D332}"/>
              </a:ext>
            </a:extLst>
          </p:cNvPr>
          <p:cNvSpPr txBox="1"/>
          <p:nvPr/>
        </p:nvSpPr>
        <p:spPr>
          <a:xfrm>
            <a:off x="561034" y="9258672"/>
            <a:ext cx="2831883" cy="230832"/>
          </a:xfrm>
          <a:prstGeom prst="rect">
            <a:avLst/>
          </a:prstGeom>
          <a:noFill/>
        </p:spPr>
        <p:txBody>
          <a:bodyPr wrap="square" rtlCol="0">
            <a:spAutoFit/>
          </a:bodyPr>
          <a:lstStyle/>
          <a:p>
            <a:pPr algn="l"/>
            <a:r>
              <a:rPr lang="fr-FR" sz="900" b="0" i="0" dirty="0">
                <a:solidFill>
                  <a:schemeClr val="tx1"/>
                </a:solidFill>
                <a:latin typeface="Fira Sans Condensed" panose="020B0503050000020004" pitchFamily="34" charset="0"/>
              </a:rPr>
              <a:t>Document rédigé par </a:t>
            </a:r>
            <a:r>
              <a:rPr lang="fr-FR" sz="900" b="0" i="0" dirty="0">
                <a:solidFill>
                  <a:schemeClr val="tx1"/>
                </a:solidFill>
                <a:latin typeface="Lato" panose="020F0502020204030203"/>
              </a:rPr>
              <a:t>: Sandra </a:t>
            </a:r>
            <a:r>
              <a:rPr lang="fr-FR" sz="900" b="0" i="0" dirty="0" err="1">
                <a:solidFill>
                  <a:schemeClr val="tx1"/>
                </a:solidFill>
                <a:latin typeface="Lato" panose="020F0502020204030203"/>
              </a:rPr>
              <a:t>Janrossot</a:t>
            </a:r>
            <a:r>
              <a:rPr lang="fr-FR" sz="900" b="0" i="0" dirty="0">
                <a:solidFill>
                  <a:schemeClr val="tx1"/>
                </a:solidFill>
                <a:latin typeface="Lato" panose="020F0502020204030203"/>
              </a:rPr>
              <a:t> </a:t>
            </a:r>
          </a:p>
        </p:txBody>
      </p:sp>
      <p:pic>
        <p:nvPicPr>
          <p:cNvPr id="19" name="Image 18">
            <a:extLst>
              <a:ext uri="{FF2B5EF4-FFF2-40B4-BE49-F238E27FC236}">
                <a16:creationId xmlns:a16="http://schemas.microsoft.com/office/drawing/2014/main" id="{1CF4CBFE-BE2B-4CF7-BE62-3AFB5DA8A9B4}"/>
              </a:ext>
            </a:extLst>
          </p:cNvPr>
          <p:cNvPicPr>
            <a:picLocks noChangeAspect="1"/>
          </p:cNvPicPr>
          <p:nvPr/>
        </p:nvPicPr>
        <p:blipFill>
          <a:blip r:embed="rId4"/>
          <a:stretch>
            <a:fillRect/>
          </a:stretch>
        </p:blipFill>
        <p:spPr>
          <a:xfrm rot="1263815">
            <a:off x="683906" y="6826168"/>
            <a:ext cx="121917" cy="98914"/>
          </a:xfrm>
          <a:prstGeom prst="rect">
            <a:avLst/>
          </a:prstGeom>
        </p:spPr>
      </p:pic>
      <p:pic>
        <p:nvPicPr>
          <p:cNvPr id="22" name="Image 21">
            <a:extLst>
              <a:ext uri="{FF2B5EF4-FFF2-40B4-BE49-F238E27FC236}">
                <a16:creationId xmlns:a16="http://schemas.microsoft.com/office/drawing/2014/main" id="{469534FA-3176-488C-804D-A12841837379}"/>
              </a:ext>
            </a:extLst>
          </p:cNvPr>
          <p:cNvPicPr>
            <a:picLocks noChangeAspect="1"/>
          </p:cNvPicPr>
          <p:nvPr/>
        </p:nvPicPr>
        <p:blipFill>
          <a:blip r:embed="rId5"/>
          <a:stretch>
            <a:fillRect/>
          </a:stretch>
        </p:blipFill>
        <p:spPr>
          <a:xfrm rot="1186360">
            <a:off x="659361" y="5213763"/>
            <a:ext cx="126069" cy="102282"/>
          </a:xfrm>
          <a:prstGeom prst="rect">
            <a:avLst/>
          </a:prstGeom>
        </p:spPr>
      </p:pic>
      <p:pic>
        <p:nvPicPr>
          <p:cNvPr id="25" name="Image 24">
            <a:extLst>
              <a:ext uri="{FF2B5EF4-FFF2-40B4-BE49-F238E27FC236}">
                <a16:creationId xmlns:a16="http://schemas.microsoft.com/office/drawing/2014/main" id="{8882B1BE-9F78-402C-8208-BE0822C7605F}"/>
              </a:ext>
            </a:extLst>
          </p:cNvPr>
          <p:cNvPicPr>
            <a:picLocks noChangeAspect="1"/>
          </p:cNvPicPr>
          <p:nvPr/>
        </p:nvPicPr>
        <p:blipFill>
          <a:blip r:embed="rId6"/>
          <a:stretch>
            <a:fillRect/>
          </a:stretch>
        </p:blipFill>
        <p:spPr>
          <a:xfrm rot="1217558">
            <a:off x="678758" y="3525635"/>
            <a:ext cx="123486" cy="100186"/>
          </a:xfrm>
          <a:prstGeom prst="rect">
            <a:avLst/>
          </a:prstGeom>
        </p:spPr>
      </p:pic>
      <p:pic>
        <p:nvPicPr>
          <p:cNvPr id="28" name="Image 27">
            <a:extLst>
              <a:ext uri="{FF2B5EF4-FFF2-40B4-BE49-F238E27FC236}">
                <a16:creationId xmlns:a16="http://schemas.microsoft.com/office/drawing/2014/main" id="{51A08D6B-DDE6-4ABF-9734-31176FE85E00}"/>
              </a:ext>
            </a:extLst>
          </p:cNvPr>
          <p:cNvPicPr>
            <a:picLocks noChangeAspect="1"/>
          </p:cNvPicPr>
          <p:nvPr/>
        </p:nvPicPr>
        <p:blipFill>
          <a:blip r:embed="rId6"/>
          <a:stretch>
            <a:fillRect/>
          </a:stretch>
        </p:blipFill>
        <p:spPr>
          <a:xfrm rot="1217558">
            <a:off x="2674945" y="3528135"/>
            <a:ext cx="123486" cy="100186"/>
          </a:xfrm>
          <a:prstGeom prst="rect">
            <a:avLst/>
          </a:prstGeom>
        </p:spPr>
      </p:pic>
      <p:pic>
        <p:nvPicPr>
          <p:cNvPr id="31" name="Image 30">
            <a:extLst>
              <a:ext uri="{FF2B5EF4-FFF2-40B4-BE49-F238E27FC236}">
                <a16:creationId xmlns:a16="http://schemas.microsoft.com/office/drawing/2014/main" id="{C484652B-08F3-4C27-8BF2-EBBD16B18AF7}"/>
              </a:ext>
            </a:extLst>
          </p:cNvPr>
          <p:cNvPicPr>
            <a:picLocks noChangeAspect="1"/>
          </p:cNvPicPr>
          <p:nvPr/>
        </p:nvPicPr>
        <p:blipFill>
          <a:blip r:embed="rId6"/>
          <a:stretch>
            <a:fillRect/>
          </a:stretch>
        </p:blipFill>
        <p:spPr>
          <a:xfrm rot="1217558">
            <a:off x="4623666" y="3543125"/>
            <a:ext cx="123486" cy="100186"/>
          </a:xfrm>
          <a:prstGeom prst="rect">
            <a:avLst/>
          </a:prstGeom>
        </p:spPr>
      </p:pic>
      <p:sp>
        <p:nvSpPr>
          <p:cNvPr id="34" name="ZoneTexte 33">
            <a:extLst>
              <a:ext uri="{FF2B5EF4-FFF2-40B4-BE49-F238E27FC236}">
                <a16:creationId xmlns:a16="http://schemas.microsoft.com/office/drawing/2014/main" id="{2F051611-4676-4E42-8FDA-6A9B4BC85DDD}"/>
              </a:ext>
            </a:extLst>
          </p:cNvPr>
          <p:cNvSpPr txBox="1"/>
          <p:nvPr/>
        </p:nvSpPr>
        <p:spPr>
          <a:xfrm>
            <a:off x="921065" y="2629117"/>
            <a:ext cx="789201" cy="230832"/>
          </a:xfrm>
          <a:prstGeom prst="rect">
            <a:avLst/>
          </a:prstGeom>
          <a:noFill/>
        </p:spPr>
        <p:txBody>
          <a:bodyPr wrap="square" rtlCol="0">
            <a:spAutoFit/>
          </a:bodyPr>
          <a:lstStyle/>
          <a:p>
            <a:r>
              <a:rPr lang="fr-FR" sz="900" dirty="0">
                <a:solidFill>
                  <a:schemeClr val="tx1">
                    <a:lumMod val="50000"/>
                    <a:lumOff val="50000"/>
                  </a:schemeClr>
                </a:solidFill>
                <a:latin typeface="Lato" panose="020F0502020204030203"/>
              </a:rPr>
              <a:t> </a:t>
            </a:r>
            <a:endParaRPr lang="fr-FR" sz="900" dirty="0">
              <a:latin typeface="Lato" panose="020F0502020204030203"/>
            </a:endParaRPr>
          </a:p>
        </p:txBody>
      </p:sp>
      <p:sp>
        <p:nvSpPr>
          <p:cNvPr id="40" name="ZoneTexte 39">
            <a:extLst>
              <a:ext uri="{FF2B5EF4-FFF2-40B4-BE49-F238E27FC236}">
                <a16:creationId xmlns:a16="http://schemas.microsoft.com/office/drawing/2014/main" id="{9A45ABA6-CB8E-4776-A5DB-DF01157ADBAB}"/>
              </a:ext>
            </a:extLst>
          </p:cNvPr>
          <p:cNvSpPr txBox="1"/>
          <p:nvPr/>
        </p:nvSpPr>
        <p:spPr>
          <a:xfrm>
            <a:off x="2204481" y="2591692"/>
            <a:ext cx="1089051" cy="230832"/>
          </a:xfrm>
          <a:prstGeom prst="rect">
            <a:avLst/>
          </a:prstGeom>
          <a:noFill/>
        </p:spPr>
        <p:txBody>
          <a:bodyPr wrap="square" rtlCol="0">
            <a:spAutoFit/>
          </a:bodyPr>
          <a:lstStyle/>
          <a:p>
            <a:r>
              <a:rPr lang="fr-FR" sz="900" dirty="0">
                <a:latin typeface="Lato" panose="020F0502020204030203"/>
              </a:rPr>
              <a:t> </a:t>
            </a:r>
          </a:p>
        </p:txBody>
      </p:sp>
      <p:sp>
        <p:nvSpPr>
          <p:cNvPr id="51" name="ZoneTexte 50">
            <a:extLst>
              <a:ext uri="{FF2B5EF4-FFF2-40B4-BE49-F238E27FC236}">
                <a16:creationId xmlns:a16="http://schemas.microsoft.com/office/drawing/2014/main" id="{D80174FB-21C7-4F41-B7AB-5DC9D810E183}"/>
              </a:ext>
            </a:extLst>
          </p:cNvPr>
          <p:cNvSpPr txBox="1"/>
          <p:nvPr/>
        </p:nvSpPr>
        <p:spPr>
          <a:xfrm>
            <a:off x="577562" y="4860695"/>
            <a:ext cx="5724771" cy="923330"/>
          </a:xfrm>
          <a:prstGeom prst="rect">
            <a:avLst/>
          </a:prstGeom>
          <a:noFill/>
        </p:spPr>
        <p:txBody>
          <a:bodyPr wrap="square" rtlCol="0">
            <a:spAutoFit/>
          </a:bodyPr>
          <a:lstStyle/>
          <a:p>
            <a:pPr algn="l"/>
            <a:r>
              <a:rPr lang="fr-FR" sz="900" b="0" i="0" dirty="0">
                <a:solidFill>
                  <a:srgbClr val="222222"/>
                </a:solidFill>
                <a:effectLst/>
                <a:latin typeface="tahoma" panose="020B0604030504040204" pitchFamily="34" charset="0"/>
              </a:rPr>
              <a:t>​ </a:t>
            </a:r>
            <a:r>
              <a:rPr lang="fr-FR" sz="900" dirty="0">
                <a:latin typeface="Lato" panose="020F0502020204030203"/>
              </a:rPr>
              <a:t>Les diagnostics en cours et les pistes d'action selon 4 axes:</a:t>
            </a:r>
          </a:p>
          <a:p>
            <a:pPr lvl="1">
              <a:buFont typeface="Arial" panose="020B0604020202020204" pitchFamily="34" charset="0"/>
              <a:buChar char="•"/>
            </a:pPr>
            <a:r>
              <a:rPr lang="fr-FR" sz="900" dirty="0">
                <a:latin typeface="Lato" panose="020F0502020204030203"/>
              </a:rPr>
              <a:t>Connaître les différentes sources d’énergie.</a:t>
            </a:r>
          </a:p>
          <a:p>
            <a:pPr lvl="1">
              <a:buFont typeface="Arial" panose="020B0604020202020204" pitchFamily="34" charset="0"/>
              <a:buChar char="•"/>
            </a:pPr>
            <a:r>
              <a:rPr lang="fr-FR" sz="900" dirty="0">
                <a:latin typeface="Lato" panose="020F0502020204030203"/>
              </a:rPr>
              <a:t>Connaître la consommation d’énergie à l’école et à la maison.</a:t>
            </a:r>
          </a:p>
          <a:p>
            <a:pPr lvl="1">
              <a:buFont typeface="Arial" panose="020B0604020202020204" pitchFamily="34" charset="0"/>
              <a:buChar char="•"/>
            </a:pPr>
            <a:r>
              <a:rPr lang="fr-FR" sz="900" dirty="0">
                <a:latin typeface="Lato" panose="020F0502020204030203"/>
              </a:rPr>
              <a:t>Connaître les écogestes qui permettent d’économiser l’énergie.</a:t>
            </a:r>
          </a:p>
          <a:p>
            <a:pPr lvl="1">
              <a:buFont typeface="Arial" panose="020B0604020202020204" pitchFamily="34" charset="0"/>
              <a:buChar char="•"/>
            </a:pPr>
            <a:r>
              <a:rPr lang="fr-FR" sz="900" dirty="0">
                <a:latin typeface="Lato" panose="020F0502020204030203"/>
              </a:rPr>
              <a:t>Connaître l'accès à l'énergie dans le monde et être solidaire.</a:t>
            </a:r>
          </a:p>
          <a:p>
            <a:pPr algn="l">
              <a:buFont typeface="Arial" panose="020B0604020202020204" pitchFamily="34" charset="0"/>
              <a:buChar char="•"/>
            </a:pPr>
            <a:endParaRPr lang="fr-FR" sz="900" dirty="0">
              <a:latin typeface="Lato" panose="020F0502020204030203"/>
            </a:endParaRPr>
          </a:p>
        </p:txBody>
      </p:sp>
      <p:sp>
        <p:nvSpPr>
          <p:cNvPr id="55" name="ZoneTexte 54">
            <a:extLst>
              <a:ext uri="{FF2B5EF4-FFF2-40B4-BE49-F238E27FC236}">
                <a16:creationId xmlns:a16="http://schemas.microsoft.com/office/drawing/2014/main" id="{B281BADC-0B96-48D9-A933-709A94C10DB8}"/>
              </a:ext>
            </a:extLst>
          </p:cNvPr>
          <p:cNvSpPr txBox="1"/>
          <p:nvPr/>
        </p:nvSpPr>
        <p:spPr>
          <a:xfrm>
            <a:off x="835735" y="3437427"/>
            <a:ext cx="1628946" cy="784830"/>
          </a:xfrm>
          <a:prstGeom prst="rect">
            <a:avLst/>
          </a:prstGeom>
          <a:noFill/>
        </p:spPr>
        <p:txBody>
          <a:bodyPr wrap="square" rtlCol="0">
            <a:spAutoFit/>
          </a:bodyPr>
          <a:lstStyle/>
          <a:p>
            <a:r>
              <a:rPr lang="fr-FR" sz="900" dirty="0">
                <a:latin typeface="Lato" panose="020F0502020204030203"/>
              </a:rPr>
              <a:t>Sandra </a:t>
            </a:r>
            <a:r>
              <a:rPr lang="fr-FR" sz="900" dirty="0" err="1">
                <a:latin typeface="Lato" panose="020F0502020204030203"/>
              </a:rPr>
              <a:t>Janrossot</a:t>
            </a:r>
            <a:r>
              <a:rPr lang="fr-FR" sz="900" dirty="0">
                <a:latin typeface="Lato" panose="020F0502020204030203"/>
              </a:rPr>
              <a:t>, professeur CE1-CE2 et codirection</a:t>
            </a:r>
          </a:p>
          <a:p>
            <a:r>
              <a:rPr lang="fr-FR" sz="900" dirty="0">
                <a:latin typeface="Lato" panose="020F0502020204030203"/>
              </a:rPr>
              <a:t>Excusé: Marie-Hélène </a:t>
            </a:r>
            <a:r>
              <a:rPr lang="fr-FR" sz="900" dirty="0" err="1">
                <a:latin typeface="Lato" panose="020F0502020204030203"/>
              </a:rPr>
              <a:t>Guihard</a:t>
            </a:r>
            <a:endParaRPr lang="fr-FR" sz="900" dirty="0">
              <a:latin typeface="Lato" panose="020F0502020204030203"/>
            </a:endParaRPr>
          </a:p>
          <a:p>
            <a:endParaRPr lang="fr-FR" sz="900" dirty="0">
              <a:latin typeface="Lato" panose="020F0502020204030203"/>
            </a:endParaRPr>
          </a:p>
        </p:txBody>
      </p:sp>
      <p:sp>
        <p:nvSpPr>
          <p:cNvPr id="58" name="ZoneTexte 57">
            <a:extLst>
              <a:ext uri="{FF2B5EF4-FFF2-40B4-BE49-F238E27FC236}">
                <a16:creationId xmlns:a16="http://schemas.microsoft.com/office/drawing/2014/main" id="{8D1F5745-96BD-4DEE-943F-CAA55FFA6686}"/>
              </a:ext>
            </a:extLst>
          </p:cNvPr>
          <p:cNvSpPr txBox="1"/>
          <p:nvPr/>
        </p:nvSpPr>
        <p:spPr>
          <a:xfrm>
            <a:off x="2818774" y="3444019"/>
            <a:ext cx="1569196" cy="1061829"/>
          </a:xfrm>
          <a:prstGeom prst="rect">
            <a:avLst/>
          </a:prstGeom>
          <a:noFill/>
        </p:spPr>
        <p:txBody>
          <a:bodyPr wrap="square" rtlCol="0">
            <a:spAutoFit/>
          </a:bodyPr>
          <a:lstStyle/>
          <a:p>
            <a:r>
              <a:rPr lang="fr-FR" sz="900" dirty="0">
                <a:latin typeface="Lato" panose="020F0502020204030203"/>
              </a:rPr>
              <a:t>Louis </a:t>
            </a:r>
            <a:r>
              <a:rPr lang="fr-FR" sz="900" dirty="0" err="1">
                <a:latin typeface="Lato" panose="020F0502020204030203"/>
              </a:rPr>
              <a:t>Leguenanff</a:t>
            </a:r>
            <a:r>
              <a:rPr lang="fr-FR" sz="900" dirty="0">
                <a:latin typeface="Lato" panose="020F0502020204030203"/>
              </a:rPr>
              <a:t> CM1, </a:t>
            </a:r>
          </a:p>
          <a:p>
            <a:r>
              <a:rPr lang="fr-FR" sz="900" dirty="0">
                <a:latin typeface="Lato" panose="020F0502020204030203"/>
              </a:rPr>
              <a:t>Apolline Rey-Giraud CE1,  </a:t>
            </a:r>
            <a:r>
              <a:rPr lang="fr-FR" sz="900" dirty="0" err="1">
                <a:latin typeface="Lato" panose="020F0502020204030203"/>
              </a:rPr>
              <a:t>Nélie</a:t>
            </a:r>
            <a:r>
              <a:rPr lang="fr-FR" sz="900" dirty="0">
                <a:latin typeface="Lato" panose="020F0502020204030203"/>
              </a:rPr>
              <a:t> </a:t>
            </a:r>
            <a:r>
              <a:rPr lang="fr-FR" sz="900" dirty="0" err="1">
                <a:latin typeface="Lato" panose="020F0502020204030203"/>
              </a:rPr>
              <a:t>Deladreux-Autissier</a:t>
            </a:r>
            <a:r>
              <a:rPr lang="fr-FR" sz="900" dirty="0">
                <a:latin typeface="Lato" panose="020F0502020204030203"/>
              </a:rPr>
              <a:t> CE2, Emile Vallade CE1</a:t>
            </a:r>
          </a:p>
          <a:p>
            <a:r>
              <a:rPr lang="fr-FR" sz="900" dirty="0">
                <a:latin typeface="Lato" panose="020F0502020204030203"/>
              </a:rPr>
              <a:t>Excusé: Pierre Georges CM1</a:t>
            </a:r>
          </a:p>
          <a:p>
            <a:endParaRPr lang="fr-FR" sz="900" dirty="0">
              <a:latin typeface="Lato" panose="020F0502020204030203"/>
            </a:endParaRPr>
          </a:p>
        </p:txBody>
      </p:sp>
      <p:sp>
        <p:nvSpPr>
          <p:cNvPr id="61" name="ZoneTexte 60">
            <a:extLst>
              <a:ext uri="{FF2B5EF4-FFF2-40B4-BE49-F238E27FC236}">
                <a16:creationId xmlns:a16="http://schemas.microsoft.com/office/drawing/2014/main" id="{AB992734-3917-4F5D-A985-B56025E512E1}"/>
              </a:ext>
            </a:extLst>
          </p:cNvPr>
          <p:cNvSpPr txBox="1"/>
          <p:nvPr/>
        </p:nvSpPr>
        <p:spPr>
          <a:xfrm>
            <a:off x="4749050" y="3420935"/>
            <a:ext cx="1609391" cy="923330"/>
          </a:xfrm>
          <a:prstGeom prst="rect">
            <a:avLst/>
          </a:prstGeom>
          <a:noFill/>
        </p:spPr>
        <p:txBody>
          <a:bodyPr wrap="square" rtlCol="0">
            <a:spAutoFit/>
          </a:bodyPr>
          <a:lstStyle/>
          <a:p>
            <a:r>
              <a:rPr lang="fr-FR" sz="900" dirty="0">
                <a:latin typeface="Lato" panose="020F0502020204030203"/>
              </a:rPr>
              <a:t>Parents: Stéphanie Dumont, Tatiana Belle.</a:t>
            </a:r>
          </a:p>
          <a:p>
            <a:r>
              <a:rPr lang="fr-FR" sz="900" dirty="0">
                <a:latin typeface="Lato" panose="020F0502020204030203"/>
              </a:rPr>
              <a:t>Parents excusés:  Pauline </a:t>
            </a:r>
            <a:r>
              <a:rPr lang="fr-FR" sz="900" dirty="0" err="1">
                <a:latin typeface="Lato" panose="020F0502020204030203"/>
              </a:rPr>
              <a:t>Mchaik</a:t>
            </a:r>
            <a:r>
              <a:rPr lang="fr-FR" sz="900" dirty="0">
                <a:latin typeface="Lato" panose="020F0502020204030203"/>
              </a:rPr>
              <a:t>, </a:t>
            </a:r>
            <a:r>
              <a:rPr lang="fr-FR" sz="900" dirty="0" err="1">
                <a:latin typeface="Lato" panose="020F0502020204030203"/>
              </a:rPr>
              <a:t>Beryl</a:t>
            </a:r>
            <a:r>
              <a:rPr lang="fr-FR" sz="900" dirty="0">
                <a:latin typeface="Lato" panose="020F0502020204030203"/>
              </a:rPr>
              <a:t> </a:t>
            </a:r>
            <a:r>
              <a:rPr lang="fr-FR" sz="900" dirty="0" err="1">
                <a:latin typeface="Lato" panose="020F0502020204030203"/>
              </a:rPr>
              <a:t>Rodot</a:t>
            </a:r>
            <a:r>
              <a:rPr lang="fr-FR" sz="900" dirty="0">
                <a:latin typeface="Lato" panose="020F0502020204030203"/>
              </a:rPr>
              <a:t>. </a:t>
            </a:r>
          </a:p>
          <a:p>
            <a:r>
              <a:rPr lang="fr-FR" sz="900" dirty="0">
                <a:latin typeface="Lato" panose="020F0502020204030203"/>
              </a:rPr>
              <a:t>Excusée: Laurence Carré, service scolaire Mairie</a:t>
            </a:r>
          </a:p>
        </p:txBody>
      </p:sp>
      <p:sp>
        <p:nvSpPr>
          <p:cNvPr id="64" name="ZoneTexte 63">
            <a:extLst>
              <a:ext uri="{FF2B5EF4-FFF2-40B4-BE49-F238E27FC236}">
                <a16:creationId xmlns:a16="http://schemas.microsoft.com/office/drawing/2014/main" id="{E6B94EB7-84B6-4856-83E3-74B9B0A853E3}"/>
              </a:ext>
            </a:extLst>
          </p:cNvPr>
          <p:cNvSpPr txBox="1"/>
          <p:nvPr/>
        </p:nvSpPr>
        <p:spPr>
          <a:xfrm>
            <a:off x="686778" y="6209580"/>
            <a:ext cx="5402871" cy="2508379"/>
          </a:xfrm>
          <a:prstGeom prst="rect">
            <a:avLst/>
          </a:prstGeom>
          <a:noFill/>
        </p:spPr>
        <p:txBody>
          <a:bodyPr wrap="square" rtlCol="0">
            <a:spAutoFit/>
          </a:bodyPr>
          <a:lstStyle/>
          <a:p>
            <a:pPr marL="0" indent="0" algn="l">
              <a:spcBef>
                <a:spcPts val="0"/>
              </a:spcBef>
              <a:buNone/>
            </a:pPr>
            <a:r>
              <a:rPr lang="fr-FR" sz="1000" b="1" dirty="0">
                <a:solidFill>
                  <a:schemeClr val="accent2"/>
                </a:solidFill>
              </a:rPr>
              <a:t>Axes 1 - Connaître les différentes sources d’énergie.</a:t>
            </a:r>
          </a:p>
          <a:p>
            <a:pPr algn="just">
              <a:spcBef>
                <a:spcPts val="0"/>
              </a:spcBef>
            </a:pPr>
            <a:r>
              <a:rPr lang="fr-FR" sz="1000" dirty="0">
                <a:latin typeface="Lato" panose="020F0502020204030203"/>
              </a:rPr>
              <a:t>Les élèves de cycle2 et cycle 3 ont poursuivi le travail sur l’énergie. Défi classe énergie pour les élèves de CM1 et CM2. Questionner le monde pour les élèves du CP au CE2. Les élèves de maternelle ont travaillé sur l’air. </a:t>
            </a:r>
            <a:r>
              <a:rPr lang="fr-FR" sz="1000" i="1" dirty="0">
                <a:latin typeface="Lato" panose="020F0502020204030203"/>
              </a:rPr>
              <a:t>Voir détail éco-porte-paroles en fin de compte rendu.</a:t>
            </a:r>
          </a:p>
          <a:p>
            <a:pPr marL="0" indent="0">
              <a:spcBef>
                <a:spcPts val="0"/>
              </a:spcBef>
              <a:buNone/>
            </a:pPr>
            <a:endParaRPr lang="fr-FR" sz="1000" dirty="0">
              <a:latin typeface="Lato" panose="020F0502020204030203"/>
            </a:endParaRPr>
          </a:p>
          <a:p>
            <a:pPr algn="just">
              <a:spcBef>
                <a:spcPts val="0"/>
              </a:spcBef>
            </a:pPr>
            <a:r>
              <a:rPr lang="fr-FR" sz="900" b="1" dirty="0">
                <a:latin typeface="Lato" panose="020F0502020204030203"/>
              </a:rPr>
              <a:t>Interventions:</a:t>
            </a:r>
          </a:p>
          <a:p>
            <a:pPr algn="just">
              <a:spcBef>
                <a:spcPts val="0"/>
              </a:spcBef>
            </a:pPr>
            <a:r>
              <a:rPr lang="fr-FR" sz="1000" dirty="0">
                <a:latin typeface="Lato" panose="020F0502020204030203"/>
              </a:rPr>
              <a:t>Karim F. M. a proposé d’intervenir pour travailler sur l’électricité avec les élèves de cycle2. Il rencontrera les enseignantes le jeudi 06 avril 2023 à 17h00 pour organiser cette animation,</a:t>
            </a:r>
          </a:p>
          <a:p>
            <a:pPr algn="just">
              <a:spcBef>
                <a:spcPts val="0"/>
              </a:spcBef>
            </a:pPr>
            <a:endParaRPr lang="fr-FR" sz="900" dirty="0">
              <a:latin typeface="Lato" panose="020F0502020204030203"/>
            </a:endParaRPr>
          </a:p>
          <a:p>
            <a:pPr algn="just">
              <a:spcBef>
                <a:spcPts val="0"/>
              </a:spcBef>
            </a:pPr>
            <a:r>
              <a:rPr lang="fr-FR" sz="900" b="1" dirty="0">
                <a:latin typeface="Lato" panose="020F0502020204030203"/>
              </a:rPr>
              <a:t>Visites:</a:t>
            </a:r>
          </a:p>
          <a:p>
            <a:pPr algn="just"/>
            <a:r>
              <a:rPr lang="fr-FR" sz="1000" dirty="0">
                <a:latin typeface="Lato" panose="020F0502020204030203"/>
              </a:rPr>
              <a:t>La visite de la maison Berges à Villard Bonnot pour les élèves des cycles 1 et 2 est toujours envisagée. Le devis pour 2 bus s’élève à plus de 1 100€. Nous attendons le feu vert de l’APEL.</a:t>
            </a:r>
          </a:p>
          <a:p>
            <a:pPr algn="just"/>
            <a:endParaRPr lang="fr-FR" sz="1000" dirty="0">
              <a:latin typeface="Lato" panose="020F0502020204030203"/>
            </a:endParaRPr>
          </a:p>
          <a:p>
            <a:pPr algn="just"/>
            <a:r>
              <a:rPr lang="fr-FR" sz="1000" dirty="0">
                <a:latin typeface="Lato" panose="020F0502020204030203"/>
              </a:rPr>
              <a:t>La sortie de fin d’année aura lieu le vendredi 07 juillet à Cognin-les-Gorges sur le thème de l’énergie autrefois: la centrale hydroélectrique, le vieux lavoir, le vieux moulin, l’ancien séchoir à noix classé…</a:t>
            </a:r>
          </a:p>
        </p:txBody>
      </p:sp>
      <p:sp>
        <p:nvSpPr>
          <p:cNvPr id="52" name="ZoneTexte 51">
            <a:extLst>
              <a:ext uri="{FF2B5EF4-FFF2-40B4-BE49-F238E27FC236}">
                <a16:creationId xmlns:a16="http://schemas.microsoft.com/office/drawing/2014/main" id="{7036F395-F7EB-4C0B-81E3-D868965C6949}"/>
              </a:ext>
            </a:extLst>
          </p:cNvPr>
          <p:cNvSpPr txBox="1"/>
          <p:nvPr/>
        </p:nvSpPr>
        <p:spPr>
          <a:xfrm>
            <a:off x="584891" y="2618173"/>
            <a:ext cx="2831883" cy="323165"/>
          </a:xfrm>
          <a:prstGeom prst="rect">
            <a:avLst/>
          </a:prstGeom>
          <a:noFill/>
        </p:spPr>
        <p:txBody>
          <a:bodyPr wrap="square" rtlCol="0">
            <a:spAutoFit/>
          </a:bodyPr>
          <a:lstStyle/>
          <a:p>
            <a:pPr algn="l"/>
            <a:r>
              <a:rPr lang="fr-FR" sz="1500" dirty="0">
                <a:latin typeface="Fira Sans Condensed Medium" panose="020B0503050000020004" pitchFamily="34" charset="0"/>
              </a:rPr>
              <a:t>Participants</a:t>
            </a:r>
            <a:endParaRPr lang="fr-FR" sz="1500" b="0" i="0" dirty="0">
              <a:solidFill>
                <a:schemeClr val="tx1"/>
              </a:solidFill>
              <a:latin typeface="Fira Sans Condensed Medium" panose="020B0503050000020004" pitchFamily="34" charset="0"/>
            </a:endParaRPr>
          </a:p>
        </p:txBody>
      </p:sp>
    </p:spTree>
    <p:extLst>
      <p:ext uri="{BB962C8B-B14F-4D97-AF65-F5344CB8AC3E}">
        <p14:creationId xmlns:p14="http://schemas.microsoft.com/office/powerpoint/2010/main" val="1550918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EEA5CF1-5E8B-CA93-5465-E354B282F989}"/>
              </a:ext>
            </a:extLst>
          </p:cNvPr>
          <p:cNvSpPr>
            <a:spLocks noGrp="1"/>
          </p:cNvSpPr>
          <p:nvPr>
            <p:ph idx="1"/>
          </p:nvPr>
        </p:nvSpPr>
        <p:spPr>
          <a:xfrm>
            <a:off x="497119" y="287635"/>
            <a:ext cx="5767838" cy="964904"/>
          </a:xfrm>
        </p:spPr>
        <p:txBody>
          <a:bodyPr>
            <a:noAutofit/>
          </a:bodyPr>
          <a:lstStyle/>
          <a:p>
            <a:pPr marL="0" indent="0">
              <a:spcBef>
                <a:spcPts val="0"/>
              </a:spcBef>
              <a:buNone/>
            </a:pPr>
            <a:r>
              <a:rPr lang="fr-FR" sz="1000" b="1" dirty="0">
                <a:solidFill>
                  <a:schemeClr val="accent2"/>
                </a:solidFill>
                <a:latin typeface="Lato" panose="020F0502020204030203" pitchFamily="34" charset="0"/>
                <a:ea typeface="Lato" panose="020F0502020204030203" pitchFamily="34" charset="0"/>
                <a:cs typeface="Lato" panose="020F0502020204030203" pitchFamily="34" charset="0"/>
              </a:rPr>
              <a:t>Axe 2 - Connaître la consommation d’énergie à l’école et à la maison.</a:t>
            </a:r>
          </a:p>
          <a:p>
            <a:pPr marL="0" indent="0">
              <a:spcBef>
                <a:spcPts val="0"/>
              </a:spcBef>
              <a:buNone/>
            </a:pPr>
            <a:endParaRPr lang="fr-FR" sz="1000" b="1" dirty="0">
              <a:solidFill>
                <a:schemeClr val="accent2"/>
              </a:solidFill>
              <a:latin typeface="Lato" panose="020F0502020204030203" pitchFamily="34" charset="0"/>
              <a:ea typeface="Lato" panose="020F0502020204030203" pitchFamily="34" charset="0"/>
              <a:cs typeface="Lato" panose="020F0502020204030203" pitchFamily="34" charset="0"/>
            </a:endParaRPr>
          </a:p>
          <a:p>
            <a:pPr marL="0" indent="0">
              <a:spcBef>
                <a:spcPts val="0"/>
              </a:spcBef>
              <a:buNone/>
            </a:pPr>
            <a:r>
              <a:rPr lang="fr-FR" sz="1000" dirty="0">
                <a:latin typeface="Lato" panose="020F0502020204030203"/>
              </a:rPr>
              <a:t>La visite de la chaufferie communale au bois est acceptée par la mairie et le groupe IDEX (exploitant de structures énergétiques locales comme celle de Vinay). Elle aura lieu en mai. Plusieurs dates ont été proposées. La date retenue sera communiquée aux familles. Nous aurons besoin de parents accompagnateurs.</a:t>
            </a:r>
          </a:p>
          <a:p>
            <a:pPr marL="0" indent="0">
              <a:spcBef>
                <a:spcPts val="0"/>
              </a:spcBef>
              <a:buNone/>
            </a:pPr>
            <a:endParaRPr lang="fr-FR" sz="1000" b="0" i="0" dirty="0">
              <a:solidFill>
                <a:srgbClr val="222222"/>
              </a:solidFill>
              <a:effectLst/>
              <a:latin typeface="Lato" panose="020F0502020204030203" pitchFamily="34" charset="0"/>
              <a:ea typeface="Lato" panose="020F0502020204030203" pitchFamily="34" charset="0"/>
              <a:cs typeface="Lato" panose="020F0502020204030203" pitchFamily="34" charset="0"/>
            </a:endParaRPr>
          </a:p>
          <a:p>
            <a:pPr marL="0" indent="0">
              <a:buNone/>
            </a:pPr>
            <a:endParaRPr lang="fr-FR" sz="10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fr-FR" sz="10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fr-FR" sz="10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fr-FR" sz="1000" dirty="0">
              <a:latin typeface="Lato" panose="020F0502020204030203" pitchFamily="34" charset="0"/>
              <a:ea typeface="Lato" panose="020F0502020204030203" pitchFamily="34" charset="0"/>
              <a:cs typeface="Lato" panose="020F0502020204030203" pitchFamily="34" charset="0"/>
            </a:endParaRPr>
          </a:p>
        </p:txBody>
      </p:sp>
      <p:sp>
        <p:nvSpPr>
          <p:cNvPr id="6" name="Rectangle : coins arrondis 5">
            <a:extLst>
              <a:ext uri="{FF2B5EF4-FFF2-40B4-BE49-F238E27FC236}">
                <a16:creationId xmlns:a16="http://schemas.microsoft.com/office/drawing/2014/main" id="{A2ADDC71-3043-D0B3-EB2B-E1EFBFC08BAE}"/>
              </a:ext>
            </a:extLst>
          </p:cNvPr>
          <p:cNvSpPr/>
          <p:nvPr/>
        </p:nvSpPr>
        <p:spPr>
          <a:xfrm>
            <a:off x="466384" y="6699249"/>
            <a:ext cx="5760000" cy="758825"/>
          </a:xfrm>
          <a:prstGeom prst="roundRect">
            <a:avLst>
              <a:gd name="adj" fmla="val 6680"/>
            </a:avLst>
          </a:prstGeom>
          <a:noFill/>
          <a:ln>
            <a:solidFill>
              <a:srgbClr val="C4D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chemeClr val="accent2"/>
              </a:solidFill>
            </a:endParaRPr>
          </a:p>
        </p:txBody>
      </p:sp>
      <p:sp>
        <p:nvSpPr>
          <p:cNvPr id="7" name="ZoneTexte 6">
            <a:extLst>
              <a:ext uri="{FF2B5EF4-FFF2-40B4-BE49-F238E27FC236}">
                <a16:creationId xmlns:a16="http://schemas.microsoft.com/office/drawing/2014/main" id="{FF48BA89-C64E-CE3B-414F-CB623C3EF220}"/>
              </a:ext>
            </a:extLst>
          </p:cNvPr>
          <p:cNvSpPr txBox="1"/>
          <p:nvPr/>
        </p:nvSpPr>
        <p:spPr>
          <a:xfrm>
            <a:off x="466384" y="6758518"/>
            <a:ext cx="5532064" cy="600164"/>
          </a:xfrm>
          <a:prstGeom prst="rect">
            <a:avLst/>
          </a:prstGeom>
          <a:noFill/>
        </p:spPr>
        <p:txBody>
          <a:bodyPr wrap="square" rtlCol="0">
            <a:spAutoFit/>
          </a:bodyPr>
          <a:lstStyle/>
          <a:p>
            <a:r>
              <a:rPr lang="fr-FR" sz="1500" dirty="0">
                <a:latin typeface="Fira Sans Condensed Medium" panose="020B0503050000020004" pitchFamily="34" charset="0"/>
              </a:rPr>
              <a:t>Remarques</a:t>
            </a:r>
          </a:p>
          <a:p>
            <a:r>
              <a:rPr lang="fr-FR" sz="900" dirty="0">
                <a:latin typeface="Lato" panose="020F0502020204030203"/>
              </a:rPr>
              <a:t>Lors du dernier Comité de pilotage qui permettra de faire le bilan des actions réalisées ou programmées, le thème de l’année 2023-24 sera choisi.</a:t>
            </a:r>
          </a:p>
        </p:txBody>
      </p:sp>
      <p:sp>
        <p:nvSpPr>
          <p:cNvPr id="10" name="Rectangle : coins arrondis 9">
            <a:extLst>
              <a:ext uri="{FF2B5EF4-FFF2-40B4-BE49-F238E27FC236}">
                <a16:creationId xmlns:a16="http://schemas.microsoft.com/office/drawing/2014/main" id="{730DB095-1940-AEB0-1285-4D2068EC8E95}"/>
              </a:ext>
            </a:extLst>
          </p:cNvPr>
          <p:cNvSpPr/>
          <p:nvPr/>
        </p:nvSpPr>
        <p:spPr>
          <a:xfrm>
            <a:off x="466384" y="217150"/>
            <a:ext cx="5760000" cy="1106825"/>
          </a:xfrm>
          <a:prstGeom prst="roundRect">
            <a:avLst>
              <a:gd name="adj" fmla="val 288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chemeClr val="accent2"/>
              </a:solidFill>
            </a:endParaRPr>
          </a:p>
        </p:txBody>
      </p:sp>
      <p:sp>
        <p:nvSpPr>
          <p:cNvPr id="5" name="Rectangle : coins arrondis 4">
            <a:extLst>
              <a:ext uri="{FF2B5EF4-FFF2-40B4-BE49-F238E27FC236}">
                <a16:creationId xmlns:a16="http://schemas.microsoft.com/office/drawing/2014/main" id="{BA49D7AC-9AD5-EE20-3C2E-8CF791EC40D8}"/>
              </a:ext>
            </a:extLst>
          </p:cNvPr>
          <p:cNvSpPr/>
          <p:nvPr/>
        </p:nvSpPr>
        <p:spPr>
          <a:xfrm>
            <a:off x="458546" y="1475069"/>
            <a:ext cx="5767838" cy="3206467"/>
          </a:xfrm>
          <a:prstGeom prst="roundRect">
            <a:avLst>
              <a:gd name="adj" fmla="val 42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DE5C9A50-8229-1258-EF72-A0687643319C}"/>
              </a:ext>
            </a:extLst>
          </p:cNvPr>
          <p:cNvSpPr txBox="1"/>
          <p:nvPr/>
        </p:nvSpPr>
        <p:spPr>
          <a:xfrm>
            <a:off x="525063" y="1498888"/>
            <a:ext cx="5476775" cy="3016210"/>
          </a:xfrm>
          <a:prstGeom prst="rect">
            <a:avLst/>
          </a:prstGeom>
          <a:noFill/>
        </p:spPr>
        <p:txBody>
          <a:bodyPr wrap="square" rtlCol="0">
            <a:spAutoFit/>
          </a:bodyPr>
          <a:lstStyle/>
          <a:p>
            <a:pPr marL="0" indent="0">
              <a:spcBef>
                <a:spcPts val="0"/>
              </a:spcBef>
              <a:buNone/>
            </a:pPr>
            <a:r>
              <a:rPr lang="fr-FR" sz="1000" b="1" dirty="0">
                <a:solidFill>
                  <a:schemeClr val="accent2"/>
                </a:solidFill>
                <a:latin typeface="Lato" panose="020F0502020204030203" pitchFamily="34" charset="0"/>
                <a:ea typeface="Lato" panose="020F0502020204030203" pitchFamily="34" charset="0"/>
                <a:cs typeface="Lato" panose="020F0502020204030203" pitchFamily="34" charset="0"/>
              </a:rPr>
              <a:t>Axe 3- Connaître les écogestes qui permettent d’économiser l’énergie</a:t>
            </a:r>
            <a:r>
              <a:rPr lang="fr-FR" sz="1000" b="1" dirty="0">
                <a:solidFill>
                  <a:schemeClr val="accent2"/>
                </a:solidFill>
              </a:rPr>
              <a:t>.</a:t>
            </a:r>
          </a:p>
          <a:p>
            <a:pPr algn="just"/>
            <a:r>
              <a:rPr lang="fr-FR" sz="1000" b="0" i="0" dirty="0">
                <a:solidFill>
                  <a:srgbClr val="222222"/>
                </a:solidFill>
                <a:effectLst/>
                <a:latin typeface="Lato" panose="020F0502020204030203" pitchFamily="34" charset="0"/>
                <a:ea typeface="Lato" panose="020F0502020204030203" pitchFamily="34" charset="0"/>
                <a:cs typeface="Lato" panose="020F0502020204030203" pitchFamily="34" charset="0"/>
              </a:rPr>
              <a:t>Le contact avec </a:t>
            </a:r>
            <a:r>
              <a:rPr lang="fr-FR" sz="1000" b="0" i="0" dirty="0" err="1">
                <a:solidFill>
                  <a:srgbClr val="222222"/>
                </a:solidFill>
                <a:effectLst/>
                <a:latin typeface="Lato" panose="020F0502020204030203" pitchFamily="34" charset="0"/>
                <a:ea typeface="Lato" panose="020F0502020204030203" pitchFamily="34" charset="0"/>
                <a:cs typeface="Lato" panose="020F0502020204030203" pitchFamily="34" charset="0"/>
              </a:rPr>
              <a:t>WattIsère</a:t>
            </a:r>
            <a:r>
              <a:rPr lang="fr-FR" sz="1000" dirty="0">
                <a:solidFill>
                  <a:srgbClr val="222222"/>
                </a:solidFill>
                <a:latin typeface="Lato" panose="020F0502020204030203" pitchFamily="34" charset="0"/>
                <a:ea typeface="Lato" panose="020F0502020204030203" pitchFamily="34" charset="0"/>
                <a:cs typeface="Lato" panose="020F0502020204030203" pitchFamily="34" charset="0"/>
              </a:rPr>
              <a:t>, le mercredi 08 mars, </a:t>
            </a:r>
            <a:r>
              <a:rPr lang="fr-FR" sz="1000" b="0" i="0" dirty="0">
                <a:solidFill>
                  <a:srgbClr val="222222"/>
                </a:solidFill>
                <a:effectLst/>
                <a:latin typeface="Lato" panose="020F0502020204030203" pitchFamily="34" charset="0"/>
                <a:ea typeface="Lato" panose="020F0502020204030203" pitchFamily="34" charset="0"/>
                <a:cs typeface="Lato" panose="020F0502020204030203" pitchFamily="34" charset="0"/>
              </a:rPr>
              <a:t>a permis de faire un point avec </a:t>
            </a:r>
            <a:r>
              <a:rPr lang="fr-FR" sz="1000" dirty="0">
                <a:solidFill>
                  <a:srgbClr val="222222"/>
                </a:solidFill>
                <a:latin typeface="Lato" panose="020F0502020204030203" pitchFamily="34" charset="0"/>
                <a:ea typeface="Lato" panose="020F0502020204030203" pitchFamily="34" charset="0"/>
                <a:cs typeface="Lato" panose="020F0502020204030203" pitchFamily="34" charset="0"/>
              </a:rPr>
              <a:t>Daniel Blanc Président de l’OGEC sur les investissements possibles au niveau de l’école à moyen terme.</a:t>
            </a:r>
          </a:p>
          <a:p>
            <a:pPr algn="just">
              <a:spcBef>
                <a:spcPts val="0"/>
              </a:spcBef>
            </a:pPr>
            <a:r>
              <a:rPr lang="fr-FR" sz="1000" b="0" i="0" dirty="0" err="1">
                <a:solidFill>
                  <a:srgbClr val="222222"/>
                </a:solidFill>
                <a:effectLst/>
                <a:latin typeface="Lato" panose="020F0502020204030203" pitchFamily="34" charset="0"/>
                <a:ea typeface="Lato" panose="020F0502020204030203" pitchFamily="34" charset="0"/>
                <a:cs typeface="Lato" panose="020F0502020204030203" pitchFamily="34" charset="0"/>
              </a:rPr>
              <a:t>Wattisère</a:t>
            </a:r>
            <a:r>
              <a:rPr lang="fr-FR" sz="1000" b="0" i="0" dirty="0">
                <a:solidFill>
                  <a:srgbClr val="222222"/>
                </a:solidFill>
                <a:effectLst/>
                <a:latin typeface="Lato" panose="020F0502020204030203" pitchFamily="34" charset="0"/>
                <a:ea typeface="Lato" panose="020F0502020204030203" pitchFamily="34" charset="0"/>
                <a:cs typeface="Lato" panose="020F0502020204030203" pitchFamily="34" charset="0"/>
              </a:rPr>
              <a:t> </a:t>
            </a:r>
            <a:r>
              <a:rPr lang="fr-FR" sz="1000" dirty="0">
                <a:solidFill>
                  <a:srgbClr val="222222"/>
                </a:solidFill>
                <a:latin typeface="Lato" panose="020F0502020204030203" pitchFamily="34" charset="0"/>
                <a:ea typeface="Lato" panose="020F0502020204030203" pitchFamily="34" charset="0"/>
                <a:cs typeface="Lato" panose="020F0502020204030203" pitchFamily="34" charset="0"/>
              </a:rPr>
              <a:t>proposera la fresque du climat aux élèves de CM en mai-juin. </a:t>
            </a:r>
            <a:r>
              <a:rPr lang="fr-FR" sz="1000" b="0" i="0" dirty="0">
                <a:solidFill>
                  <a:srgbClr val="222222"/>
                </a:solidFill>
                <a:effectLst/>
                <a:latin typeface="Lato" panose="020F0502020204030203" pitchFamily="34" charset="0"/>
                <a:ea typeface="Lato" panose="020F0502020204030203" pitchFamily="34" charset="0"/>
                <a:cs typeface="Lato" panose="020F0502020204030203" pitchFamily="34" charset="0"/>
              </a:rPr>
              <a:t>Compte-tenu de la faible mobilisation des parents, l’animation fresque du climat pour adulte est reportée à l’automne et la réunion d’information est annulée.</a:t>
            </a:r>
            <a:endParaRPr lang="fr-FR" sz="1000" dirty="0">
              <a:solidFill>
                <a:srgbClr val="222222"/>
              </a:solidFill>
              <a:latin typeface="Lato" panose="020F0502020204030203" pitchFamily="34" charset="0"/>
              <a:ea typeface="Lato" panose="020F0502020204030203" pitchFamily="34" charset="0"/>
              <a:cs typeface="Lato" panose="020F0502020204030203" pitchFamily="34" charset="0"/>
            </a:endParaRPr>
          </a:p>
          <a:p>
            <a:pPr algn="just">
              <a:spcBef>
                <a:spcPts val="0"/>
              </a:spcBef>
            </a:pPr>
            <a:endParaRPr lang="fr-FR" sz="1000" dirty="0">
              <a:latin typeface="Lato" panose="020F0502020204030203" pitchFamily="34" charset="0"/>
              <a:ea typeface="Lato" panose="020F0502020204030203" pitchFamily="34" charset="0"/>
              <a:cs typeface="Lato" panose="020F0502020204030203" pitchFamily="34" charset="0"/>
            </a:endParaRPr>
          </a:p>
          <a:p>
            <a:pPr algn="just">
              <a:spcBef>
                <a:spcPts val="0"/>
              </a:spcBef>
            </a:pPr>
            <a:r>
              <a:rPr lang="fr-FR" sz="1000" dirty="0">
                <a:latin typeface="Lato" panose="020F0502020204030203" pitchFamily="34" charset="0"/>
                <a:ea typeface="Lato" panose="020F0502020204030203" pitchFamily="34" charset="0"/>
                <a:cs typeface="Lato" panose="020F0502020204030203" pitchFamily="34" charset="0"/>
              </a:rPr>
              <a:t>Un </a:t>
            </a:r>
            <a:r>
              <a:rPr lang="fr-FR" sz="1000" b="1" dirty="0">
                <a:latin typeface="Lato" panose="020F0502020204030203" pitchFamily="34" charset="0"/>
                <a:ea typeface="Lato" panose="020F0502020204030203" pitchFamily="34" charset="0"/>
                <a:cs typeface="Lato" panose="020F0502020204030203" pitchFamily="34" charset="0"/>
              </a:rPr>
              <a:t>défi énergie </a:t>
            </a:r>
            <a:r>
              <a:rPr lang="fr-FR" sz="1000" dirty="0">
                <a:latin typeface="Lato" panose="020F0502020204030203" pitchFamily="34" charset="0"/>
                <a:ea typeface="Lato" panose="020F0502020204030203" pitchFamily="34" charset="0"/>
                <a:cs typeface="Lato" panose="020F0502020204030203" pitchFamily="34" charset="0"/>
              </a:rPr>
              <a:t>est proposé aux élèves du cycle 2 et 3 du 03 au 07 avril 2023, basé les propositions de Pauline </a:t>
            </a:r>
            <a:r>
              <a:rPr lang="fr-FR" sz="1000" dirty="0" err="1">
                <a:latin typeface="Lato" panose="020F0502020204030203" pitchFamily="34" charset="0"/>
                <a:ea typeface="Lato" panose="020F0502020204030203" pitchFamily="34" charset="0"/>
                <a:cs typeface="Lato" panose="020F0502020204030203" pitchFamily="34" charset="0"/>
              </a:rPr>
              <a:t>Mchaick</a:t>
            </a:r>
            <a:r>
              <a:rPr lang="fr-FR" sz="1000" dirty="0">
                <a:latin typeface="Lato" panose="020F0502020204030203" pitchFamily="34" charset="0"/>
                <a:ea typeface="Lato" panose="020F0502020204030203" pitchFamily="34" charset="0"/>
                <a:cs typeface="Lato" panose="020F0502020204030203" pitchFamily="34" charset="0"/>
              </a:rPr>
              <a:t> et Stéphanie Dumont. Le questionnaire de l’AGEDEN, rempli par les CM, est parallèlement proposé à toutes les familles.</a:t>
            </a:r>
          </a:p>
          <a:p>
            <a:pPr algn="just">
              <a:spcBef>
                <a:spcPts val="0"/>
              </a:spcBef>
            </a:pPr>
            <a:endParaRPr lang="fr-FR" sz="1000" dirty="0">
              <a:latin typeface="Lato" panose="020F0502020204030203" pitchFamily="34" charset="0"/>
              <a:ea typeface="Lato" panose="020F0502020204030203" pitchFamily="34" charset="0"/>
              <a:cs typeface="Lato" panose="020F0502020204030203" pitchFamily="34" charset="0"/>
            </a:endParaRPr>
          </a:p>
          <a:p>
            <a:pPr algn="just">
              <a:spcBef>
                <a:spcPts val="0"/>
              </a:spcBef>
            </a:pPr>
            <a:r>
              <a:rPr lang="fr-FR" sz="1000" dirty="0">
                <a:latin typeface="Lato" panose="020F0502020204030203" pitchFamily="34" charset="0"/>
                <a:ea typeface="Lato" panose="020F0502020204030203" pitchFamily="34" charset="0"/>
                <a:cs typeface="Lato" panose="020F0502020204030203" pitchFamily="34" charset="0"/>
              </a:rPr>
              <a:t>L’école est inscrite à l’opération « </a:t>
            </a:r>
            <a:r>
              <a:rPr lang="fr-FR" sz="1000" b="1" dirty="0">
                <a:latin typeface="Lato" panose="020F0502020204030203" pitchFamily="34" charset="0"/>
                <a:ea typeface="Lato" panose="020F0502020204030203" pitchFamily="34" charset="0"/>
                <a:cs typeface="Lato" panose="020F0502020204030203" pitchFamily="34" charset="0"/>
              </a:rPr>
              <a:t>Challenge mobilité scolaire </a:t>
            </a:r>
            <a:r>
              <a:rPr lang="fr-FR" sz="1000" dirty="0">
                <a:latin typeface="Lato" panose="020F0502020204030203" pitchFamily="34" charset="0"/>
                <a:ea typeface="Lato" panose="020F0502020204030203" pitchFamily="34" charset="0"/>
                <a:cs typeface="Lato" panose="020F0502020204030203" pitchFamily="34" charset="0"/>
              </a:rPr>
              <a:t>» initiée par L’AGEDEN et relayée par Laurence Carré, chargée des affaires scolaires à la Mairie de Vinay. Les élèves seront incités à venir à l’école en mode actif ou collectif: à pied, en vélo, à trottinette, en bus, en covoiturage… ou à cheval! Ce challenge aura lieu chaque vendredi du 28 avril au 12 mai 2023. Il s’agira de comptabiliser pour chaque classe le nombre de kilomètres parcourus en mode alternatif et l’économie d’émission de CO2 correspondante. Le co-voiturage sera organisé via </a:t>
            </a:r>
            <a:r>
              <a:rPr lang="fr-FR" sz="1000" dirty="0" err="1">
                <a:latin typeface="Lato" panose="020F0502020204030203" pitchFamily="34" charset="0"/>
                <a:ea typeface="Lato" panose="020F0502020204030203" pitchFamily="34" charset="0"/>
                <a:cs typeface="Lato" panose="020F0502020204030203" pitchFamily="34" charset="0"/>
              </a:rPr>
              <a:t>Scoléo</a:t>
            </a:r>
            <a:r>
              <a:rPr lang="fr-FR" sz="1000" dirty="0">
                <a:latin typeface="Lato" panose="020F0502020204030203" pitchFamily="34" charset="0"/>
                <a:ea typeface="Lato" panose="020F0502020204030203" pitchFamily="34" charset="0"/>
                <a:cs typeface="Lato" panose="020F0502020204030203" pitchFamily="34" charset="0"/>
              </a:rPr>
              <a:t>, la plateforme de services gratuits pour les parents d'élèves. Les parents doivent seulement s’inscrire gratuitement puis les inscriptions sont validées par l’APEL.</a:t>
            </a:r>
          </a:p>
        </p:txBody>
      </p:sp>
      <p:sp>
        <p:nvSpPr>
          <p:cNvPr id="9" name="Rectangle : coins arrondis 8">
            <a:extLst>
              <a:ext uri="{FF2B5EF4-FFF2-40B4-BE49-F238E27FC236}">
                <a16:creationId xmlns:a16="http://schemas.microsoft.com/office/drawing/2014/main" id="{BE8A6967-41CF-2A0F-782E-6B93C74E0EFE}"/>
              </a:ext>
            </a:extLst>
          </p:cNvPr>
          <p:cNvSpPr/>
          <p:nvPr/>
        </p:nvSpPr>
        <p:spPr>
          <a:xfrm>
            <a:off x="458546" y="4794481"/>
            <a:ext cx="5767838" cy="1555812"/>
          </a:xfrm>
          <a:prstGeom prst="roundRect">
            <a:avLst>
              <a:gd name="adj" fmla="val 42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31028CA-4213-5EBE-063A-20DF716C7BF1}"/>
              </a:ext>
            </a:extLst>
          </p:cNvPr>
          <p:cNvSpPr txBox="1"/>
          <p:nvPr/>
        </p:nvSpPr>
        <p:spPr>
          <a:xfrm>
            <a:off x="458546" y="4838704"/>
            <a:ext cx="5413275" cy="1446550"/>
          </a:xfrm>
          <a:prstGeom prst="rect">
            <a:avLst/>
          </a:prstGeom>
          <a:noFill/>
        </p:spPr>
        <p:txBody>
          <a:bodyPr wrap="square" rtlCol="0">
            <a:spAutoFit/>
          </a:bodyPr>
          <a:lstStyle/>
          <a:p>
            <a:pPr marL="0" indent="0" algn="l">
              <a:spcBef>
                <a:spcPts val="0"/>
              </a:spcBef>
              <a:buNone/>
            </a:pPr>
            <a:r>
              <a:rPr lang="fr-FR" sz="1000" b="1" dirty="0">
                <a:solidFill>
                  <a:schemeClr val="accent2"/>
                </a:solidFill>
                <a:latin typeface="Lato" panose="020F0502020204030203" pitchFamily="34" charset="0"/>
                <a:ea typeface="Lato" panose="020F0502020204030203" pitchFamily="34" charset="0"/>
                <a:cs typeface="Lato" panose="020F0502020204030203" pitchFamily="34" charset="0"/>
              </a:rPr>
              <a:t>Axe 4 - Connaître l'accès à l'énergie dans le monde et être solidaire</a:t>
            </a:r>
            <a:r>
              <a:rPr lang="fr-FR" sz="1000" b="0" i="0" dirty="0">
                <a:solidFill>
                  <a:srgbClr val="222222"/>
                </a:solidFill>
                <a:effectLst/>
                <a:latin typeface="Lato" panose="020F0502020204030203" pitchFamily="34" charset="0"/>
                <a:ea typeface="Lato" panose="020F0502020204030203" pitchFamily="34" charset="0"/>
                <a:cs typeface="Lato" panose="020F0502020204030203" pitchFamily="34" charset="0"/>
              </a:rPr>
              <a:t>.</a:t>
            </a:r>
          </a:p>
          <a:p>
            <a:pPr marL="0" indent="0" algn="l">
              <a:spcBef>
                <a:spcPts val="0"/>
              </a:spcBef>
              <a:buNone/>
            </a:pPr>
            <a:endParaRPr lang="fr-FR" sz="800" dirty="0">
              <a:solidFill>
                <a:srgbClr val="222222"/>
              </a:solidFill>
              <a:latin typeface="Arial" panose="020B0604020202020204" pitchFamily="34" charset="0"/>
              <a:cs typeface="Arial" panose="020B0604020202020204" pitchFamily="34" charset="0"/>
            </a:endParaRPr>
          </a:p>
          <a:p>
            <a:pPr algn="just"/>
            <a:r>
              <a:rPr lang="fr-FR" sz="1000" dirty="0">
                <a:latin typeface="Lato" panose="020F0502020204030203" pitchFamily="34" charset="0"/>
                <a:ea typeface="Lato" panose="020F0502020204030203" pitchFamily="34" charset="0"/>
                <a:cs typeface="Lato" panose="020F0502020204030203" pitchFamily="34" charset="0"/>
              </a:rPr>
              <a:t>Pour le bol de riz du 07 avril 2023, nous aidons le projet de construction d’un puits, d’installation d’une pompe et de 6 panneaux solaires à </a:t>
            </a:r>
            <a:r>
              <a:rPr lang="fr-FR" sz="1000" dirty="0" err="1">
                <a:latin typeface="Lato" panose="020F0502020204030203" pitchFamily="34" charset="0"/>
                <a:ea typeface="Lato" panose="020F0502020204030203" pitchFamily="34" charset="0"/>
                <a:cs typeface="Lato" panose="020F0502020204030203" pitchFamily="34" charset="0"/>
              </a:rPr>
              <a:t>Wadagny</a:t>
            </a:r>
            <a:r>
              <a:rPr lang="fr-FR" sz="1000" dirty="0">
                <a:latin typeface="Lato" panose="020F0502020204030203" pitchFamily="34" charset="0"/>
                <a:ea typeface="Lato" panose="020F0502020204030203" pitchFamily="34" charset="0"/>
                <a:cs typeface="Lato" panose="020F0502020204030203" pitchFamily="34" charset="0"/>
              </a:rPr>
              <a:t>, une village de 2000 habitants environ au Togo. Il s’agit d’avoir de l’eau sur place. Actuellement, ce sont les femmes et les enfants qui font trois ou quatre heures de marche pour aller chercher de l’eau. Les enfants qui s’occupent de cette tache ne vont pas à l’école. Les panneaux permettront également de fournir de l’éclairage et une borne pour recharger les téléphones.</a:t>
            </a:r>
          </a:p>
          <a:p>
            <a:r>
              <a:rPr lang="fr-FR" sz="1000" dirty="0">
                <a:latin typeface="Lato" panose="020F0502020204030203" pitchFamily="34" charset="0"/>
                <a:ea typeface="Lato" panose="020F0502020204030203" pitchFamily="34" charset="0"/>
                <a:cs typeface="Lato" panose="020F0502020204030203" pitchFamily="34" charset="0"/>
              </a:rPr>
              <a:t>Grâce aux 140 participants au bol de riz et aux dons, plus de 700 euros ont été récoltés.</a:t>
            </a:r>
            <a:endParaRPr lang="fr-FR" sz="10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46293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B440D8-4DE0-2854-2C42-26E57666D87A}"/>
              </a:ext>
            </a:extLst>
          </p:cNvPr>
          <p:cNvSpPr txBox="1"/>
          <p:nvPr/>
        </p:nvSpPr>
        <p:spPr>
          <a:xfrm>
            <a:off x="619672" y="3061283"/>
            <a:ext cx="5760000" cy="4415568"/>
          </a:xfrm>
          <a:prstGeom prst="rect">
            <a:avLst/>
          </a:prstGeom>
          <a:noFill/>
        </p:spPr>
        <p:txBody>
          <a:bodyPr wrap="square" rtlCol="0">
            <a:spAutoFit/>
          </a:bodyPr>
          <a:lstStyle/>
          <a:p>
            <a:r>
              <a:rPr lang="fr-FR" sz="1600" dirty="0">
                <a:solidFill>
                  <a:schemeClr val="accent1"/>
                </a:solidFill>
              </a:rPr>
              <a:t>Cycle 2: CP au CE2</a:t>
            </a:r>
          </a:p>
          <a:p>
            <a:r>
              <a:rPr lang="fr-FR" sz="900" dirty="0">
                <a:effectLst/>
                <a:latin typeface="tahoma" panose="020B0604030504040204" pitchFamily="34" charset="0"/>
              </a:rPr>
              <a:t>​</a:t>
            </a:r>
          </a:p>
          <a:p>
            <a:r>
              <a:rPr lang="fr-FR" sz="1000" dirty="0">
                <a:latin typeface="Lato" panose="020F0502020204030203" pitchFamily="34" charset="0"/>
                <a:ea typeface="Lato" panose="020F0502020204030203" pitchFamily="34" charset="0"/>
                <a:cs typeface="Lato" panose="020F0502020204030203" pitchFamily="34" charset="0"/>
              </a:rPr>
              <a:t>Le thème de l’énergie est travaillé en QLM (Questionner Le Monde).  Ils ont représenté l’accès à l’énergie dans le monde en répartissant les 25 élèves de la classe en fonction de la population mondiale par continent. La population mondiale est d’environ 7 milliards d’humains. Elle est répartie de manière très inégale sur la Terre. L’Asie est très peuplée et représente plus de la moitié des terriens : 15 élèves. Les américains anglo-saxons sont peu nombreux:  1 élève. L’Europe et l’Amérique Latine ont des populations à peu près égales:  2 et 3 élèves. L’Afrique est deux fois plus peuplée que l’Europe: 4 élèves.</a:t>
            </a: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fr-FR" sz="1000" dirty="0">
                <a:latin typeface="Lato" panose="020F0502020204030203" pitchFamily="34" charset="0"/>
                <a:ea typeface="Lato" panose="020F0502020204030203" pitchFamily="34" charset="0"/>
                <a:cs typeface="Lato" panose="020F0502020204030203" pitchFamily="34" charset="0"/>
              </a:rPr>
              <a:t>Ils ont ensuite réparti les 25 prises électriques représentant l’accès à l’électricité. L’utilisation de l’électricité facilite beaucoup la vie quotidienne. Or, l’accès à l’électricité est très inégal selon les continents.</a:t>
            </a: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p:txBody>
      </p:sp>
      <p:sp>
        <p:nvSpPr>
          <p:cNvPr id="3" name="Rectangle : coins arrondis 2">
            <a:extLst>
              <a:ext uri="{FF2B5EF4-FFF2-40B4-BE49-F238E27FC236}">
                <a16:creationId xmlns:a16="http://schemas.microsoft.com/office/drawing/2014/main" id="{60008CC0-3508-4CF5-1819-74CC0734DFC6}"/>
              </a:ext>
            </a:extLst>
          </p:cNvPr>
          <p:cNvSpPr/>
          <p:nvPr/>
        </p:nvSpPr>
        <p:spPr>
          <a:xfrm>
            <a:off x="520425" y="2276110"/>
            <a:ext cx="5760000" cy="58420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rgbClr val="7030A0"/>
                </a:solidFill>
              </a:rPr>
              <a:t>Eco-porte-paroles</a:t>
            </a:r>
          </a:p>
        </p:txBody>
      </p:sp>
      <p:sp>
        <p:nvSpPr>
          <p:cNvPr id="4" name="Rectangle : coins arrondis 3">
            <a:extLst>
              <a:ext uri="{FF2B5EF4-FFF2-40B4-BE49-F238E27FC236}">
                <a16:creationId xmlns:a16="http://schemas.microsoft.com/office/drawing/2014/main" id="{55DB6171-F8E3-1511-3989-3BFC1A130716}"/>
              </a:ext>
            </a:extLst>
          </p:cNvPr>
          <p:cNvSpPr/>
          <p:nvPr/>
        </p:nvSpPr>
        <p:spPr>
          <a:xfrm>
            <a:off x="549000" y="2958082"/>
            <a:ext cx="5760000" cy="6390706"/>
          </a:xfrm>
          <a:prstGeom prst="roundRect">
            <a:avLst>
              <a:gd name="adj" fmla="val 288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chemeClr val="accent2"/>
              </a:solidFill>
            </a:endParaRPr>
          </a:p>
        </p:txBody>
      </p:sp>
      <p:sp>
        <p:nvSpPr>
          <p:cNvPr id="6" name="Rectangle : coins arrondis 5">
            <a:extLst>
              <a:ext uri="{FF2B5EF4-FFF2-40B4-BE49-F238E27FC236}">
                <a16:creationId xmlns:a16="http://schemas.microsoft.com/office/drawing/2014/main" id="{354C1F57-952A-B5E2-7FDD-6BF63B22DF20}"/>
              </a:ext>
            </a:extLst>
          </p:cNvPr>
          <p:cNvSpPr/>
          <p:nvPr/>
        </p:nvSpPr>
        <p:spPr>
          <a:xfrm>
            <a:off x="549000" y="400050"/>
            <a:ext cx="5760000" cy="1778287"/>
          </a:xfrm>
          <a:prstGeom prst="roundRect">
            <a:avLst>
              <a:gd name="adj" fmla="val 288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chemeClr val="accent2"/>
              </a:solidFill>
            </a:endParaRPr>
          </a:p>
        </p:txBody>
      </p:sp>
      <p:sp>
        <p:nvSpPr>
          <p:cNvPr id="8" name="ZoneTexte 7">
            <a:extLst>
              <a:ext uri="{FF2B5EF4-FFF2-40B4-BE49-F238E27FC236}">
                <a16:creationId xmlns:a16="http://schemas.microsoft.com/office/drawing/2014/main" id="{5CD97A3B-712B-2CD9-12D4-CDDD9116723A}"/>
              </a:ext>
            </a:extLst>
          </p:cNvPr>
          <p:cNvSpPr txBox="1"/>
          <p:nvPr/>
        </p:nvSpPr>
        <p:spPr>
          <a:xfrm>
            <a:off x="638175" y="557212"/>
            <a:ext cx="1647825" cy="1323439"/>
          </a:xfrm>
          <a:prstGeom prst="rect">
            <a:avLst/>
          </a:prstGeom>
          <a:noFill/>
        </p:spPr>
        <p:txBody>
          <a:bodyPr wrap="square" rtlCol="0">
            <a:spAutoFit/>
          </a:bodyPr>
          <a:lstStyle/>
          <a:p>
            <a:r>
              <a:rPr lang="fr-FR" sz="1600" dirty="0">
                <a:solidFill>
                  <a:schemeClr val="accent1"/>
                </a:solidFill>
              </a:rPr>
              <a:t>Cycle 1: PS au GS</a:t>
            </a:r>
          </a:p>
          <a:p>
            <a:r>
              <a:rPr lang="fr-FR" sz="1600" dirty="0">
                <a:effectLst/>
                <a:latin typeface="tahoma" panose="020B0604030504040204" pitchFamily="34" charset="0"/>
              </a:rPr>
              <a:t>​</a:t>
            </a:r>
            <a:r>
              <a:rPr lang="fr-FR" sz="1000" dirty="0">
                <a:effectLst/>
                <a:latin typeface="Lato" panose="020F0502020204030203" pitchFamily="34" charset="0"/>
                <a:ea typeface="Lato" panose="020F0502020204030203" pitchFamily="34" charset="0"/>
                <a:cs typeface="Lato" panose="020F0502020204030203" pitchFamily="34" charset="0"/>
              </a:rPr>
              <a:t>L</a:t>
            </a:r>
            <a:r>
              <a:rPr lang="fr-FR" sz="1000" dirty="0">
                <a:latin typeface="Lato" panose="020F0502020204030203" pitchFamily="34" charset="0"/>
                <a:ea typeface="Lato" panose="020F0502020204030203" pitchFamily="34" charset="0"/>
                <a:cs typeface="Lato" panose="020F0502020204030203" pitchFamily="34" charset="0"/>
              </a:rPr>
              <a:t>’air source d’énergie: les élèves de maternelle ont fait des expériences et des créations.</a:t>
            </a:r>
          </a:p>
          <a:p>
            <a:endParaRPr lang="fr-FR" dirty="0"/>
          </a:p>
        </p:txBody>
      </p:sp>
      <p:pic>
        <p:nvPicPr>
          <p:cNvPr id="10" name="Image 9">
            <a:extLst>
              <a:ext uri="{FF2B5EF4-FFF2-40B4-BE49-F238E27FC236}">
                <a16:creationId xmlns:a16="http://schemas.microsoft.com/office/drawing/2014/main" id="{8F6D7C96-AB76-A62E-9346-4A066B70DC63}"/>
              </a:ext>
            </a:extLst>
          </p:cNvPr>
          <p:cNvPicPr>
            <a:picLocks noChangeAspect="1"/>
          </p:cNvPicPr>
          <p:nvPr/>
        </p:nvPicPr>
        <p:blipFill>
          <a:blip r:embed="rId2"/>
          <a:stretch>
            <a:fillRect/>
          </a:stretch>
        </p:blipFill>
        <p:spPr>
          <a:xfrm>
            <a:off x="4138613" y="492162"/>
            <a:ext cx="1620000" cy="1620000"/>
          </a:xfrm>
          <a:prstGeom prst="rect">
            <a:avLst/>
          </a:prstGeom>
        </p:spPr>
      </p:pic>
      <p:pic>
        <p:nvPicPr>
          <p:cNvPr id="12" name="Image 11">
            <a:extLst>
              <a:ext uri="{FF2B5EF4-FFF2-40B4-BE49-F238E27FC236}">
                <a16:creationId xmlns:a16="http://schemas.microsoft.com/office/drawing/2014/main" id="{1E56169D-19AE-2496-6DEF-CBBDB1F9DFD3}"/>
              </a:ext>
            </a:extLst>
          </p:cNvPr>
          <p:cNvPicPr>
            <a:picLocks noChangeAspect="1"/>
          </p:cNvPicPr>
          <p:nvPr/>
        </p:nvPicPr>
        <p:blipFill>
          <a:blip r:embed="rId3"/>
          <a:stretch>
            <a:fillRect/>
          </a:stretch>
        </p:blipFill>
        <p:spPr>
          <a:xfrm>
            <a:off x="2286000" y="510162"/>
            <a:ext cx="1584000" cy="1584000"/>
          </a:xfrm>
          <a:prstGeom prst="rect">
            <a:avLst/>
          </a:prstGeom>
        </p:spPr>
      </p:pic>
      <p:pic>
        <p:nvPicPr>
          <p:cNvPr id="14" name="Image 13">
            <a:extLst>
              <a:ext uri="{FF2B5EF4-FFF2-40B4-BE49-F238E27FC236}">
                <a16:creationId xmlns:a16="http://schemas.microsoft.com/office/drawing/2014/main" id="{85D5702C-ED09-C5A4-EC48-B0E0601BB2C6}"/>
              </a:ext>
            </a:extLst>
          </p:cNvPr>
          <p:cNvPicPr>
            <a:picLocks noChangeAspect="1"/>
          </p:cNvPicPr>
          <p:nvPr/>
        </p:nvPicPr>
        <p:blipFill>
          <a:blip r:embed="rId4"/>
          <a:stretch>
            <a:fillRect/>
          </a:stretch>
        </p:blipFill>
        <p:spPr>
          <a:xfrm>
            <a:off x="2395537" y="7239556"/>
            <a:ext cx="2557060" cy="1440000"/>
          </a:xfrm>
          <a:prstGeom prst="rect">
            <a:avLst/>
          </a:prstGeom>
        </p:spPr>
      </p:pic>
      <p:pic>
        <p:nvPicPr>
          <p:cNvPr id="16" name="Image 15">
            <a:extLst>
              <a:ext uri="{FF2B5EF4-FFF2-40B4-BE49-F238E27FC236}">
                <a16:creationId xmlns:a16="http://schemas.microsoft.com/office/drawing/2014/main" id="{D9DF03EC-7190-C4F3-BAA5-19A1D81D562C}"/>
              </a:ext>
            </a:extLst>
          </p:cNvPr>
          <p:cNvPicPr>
            <a:picLocks noChangeAspect="1"/>
          </p:cNvPicPr>
          <p:nvPr/>
        </p:nvPicPr>
        <p:blipFill>
          <a:blip r:embed="rId5"/>
          <a:stretch>
            <a:fillRect/>
          </a:stretch>
        </p:blipFill>
        <p:spPr>
          <a:xfrm>
            <a:off x="2395537" y="4674869"/>
            <a:ext cx="2557060" cy="1440000"/>
          </a:xfrm>
          <a:prstGeom prst="rect">
            <a:avLst/>
          </a:prstGeom>
        </p:spPr>
      </p:pic>
    </p:spTree>
    <p:extLst>
      <p:ext uri="{BB962C8B-B14F-4D97-AF65-F5344CB8AC3E}">
        <p14:creationId xmlns:p14="http://schemas.microsoft.com/office/powerpoint/2010/main" val="413337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314CE94-EC86-8324-3040-5436B1743A07}"/>
              </a:ext>
            </a:extLst>
          </p:cNvPr>
          <p:cNvSpPr/>
          <p:nvPr/>
        </p:nvSpPr>
        <p:spPr>
          <a:xfrm>
            <a:off x="464779" y="472462"/>
            <a:ext cx="5760000" cy="4023337"/>
          </a:xfrm>
          <a:prstGeom prst="roundRect">
            <a:avLst>
              <a:gd name="adj" fmla="val 288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chemeClr val="accent2"/>
              </a:solidFill>
            </a:endParaRPr>
          </a:p>
        </p:txBody>
      </p:sp>
      <p:sp>
        <p:nvSpPr>
          <p:cNvPr id="5" name="ZoneTexte 4">
            <a:extLst>
              <a:ext uri="{FF2B5EF4-FFF2-40B4-BE49-F238E27FC236}">
                <a16:creationId xmlns:a16="http://schemas.microsoft.com/office/drawing/2014/main" id="{EFC48C10-994A-2F7A-4E04-E882952DB843}"/>
              </a:ext>
            </a:extLst>
          </p:cNvPr>
          <p:cNvSpPr txBox="1"/>
          <p:nvPr/>
        </p:nvSpPr>
        <p:spPr>
          <a:xfrm>
            <a:off x="464779" y="4733800"/>
            <a:ext cx="5760000" cy="2277547"/>
          </a:xfrm>
          <a:prstGeom prst="rect">
            <a:avLst/>
          </a:prstGeom>
          <a:noFill/>
        </p:spPr>
        <p:txBody>
          <a:bodyPr wrap="square">
            <a:spAutoFit/>
          </a:bodyPr>
          <a:lstStyle/>
          <a:p>
            <a:r>
              <a:rPr lang="fr-FR" sz="1600" dirty="0">
                <a:solidFill>
                  <a:schemeClr val="accent1"/>
                </a:solidFill>
              </a:rPr>
              <a:t>Cycle 3: CM1-CM2</a:t>
            </a:r>
          </a:p>
          <a:p>
            <a:r>
              <a:rPr lang="fr-FR" sz="1600" dirty="0">
                <a:effectLst/>
                <a:latin typeface="tahoma" panose="020B0604030504040204" pitchFamily="34" charset="0"/>
              </a:rPr>
              <a:t>​</a:t>
            </a:r>
          </a:p>
          <a:p>
            <a:r>
              <a:rPr lang="fr-FR" sz="1000" dirty="0">
                <a:latin typeface="Lato" panose="020F0502020204030203" pitchFamily="34" charset="0"/>
                <a:ea typeface="Lato" panose="020F0502020204030203" pitchFamily="34" charset="0"/>
                <a:cs typeface="Lato" panose="020F0502020204030203" pitchFamily="34" charset="0"/>
              </a:rPr>
              <a:t>Le thème de l’énergie est travaillé dans le cadre du défi class ’énergie, avec Damien intervenant de l’AGEDEN ou lors de séances en classe menée par l’enseignante.</a:t>
            </a:r>
          </a:p>
          <a:p>
            <a:endParaRPr lang="fr-FR" sz="1000" dirty="0">
              <a:latin typeface="Lato" panose="020F0502020204030203" pitchFamily="34" charset="0"/>
              <a:ea typeface="Lato" panose="020F0502020204030203" pitchFamily="34" charset="0"/>
              <a:cs typeface="Lato" panose="020F0502020204030203" pitchFamily="34" charset="0"/>
            </a:endParaRPr>
          </a:p>
          <a:p>
            <a:r>
              <a:rPr lang="fr-FR" sz="1000" dirty="0">
                <a:latin typeface="Lato" panose="020F0502020204030203" pitchFamily="34" charset="0"/>
                <a:ea typeface="Lato" panose="020F0502020204030203" pitchFamily="34" charset="0"/>
                <a:cs typeface="Lato" panose="020F0502020204030203" pitchFamily="34" charset="0"/>
              </a:rPr>
              <a:t>Avec Damien, les élèves ont participé à un débat : Vinay est-elle une ville respectueuse de l’environnement ? Que faudrait-il faire pour améliorer les actions? (lien avec le conseil municipal des enfants dont 2 CM </a:t>
            </a:r>
            <a:r>
              <a:rPr lang="fr-FR" sz="1000">
                <a:latin typeface="Lato" panose="020F0502020204030203" pitchFamily="34" charset="0"/>
                <a:ea typeface="Lato" panose="020F0502020204030203" pitchFamily="34" charset="0"/>
                <a:cs typeface="Lato" panose="020F0502020204030203" pitchFamily="34" charset="0"/>
              </a:rPr>
              <a:t>font partie).</a:t>
            </a:r>
            <a:endParaRPr lang="fr-FR" sz="1000" dirty="0">
              <a:latin typeface="Lato" panose="020F0502020204030203" pitchFamily="34" charset="0"/>
              <a:ea typeface="Lato" panose="020F0502020204030203" pitchFamily="34" charset="0"/>
              <a:cs typeface="Lato" panose="020F0502020204030203" pitchFamily="34" charset="0"/>
            </a:endParaRPr>
          </a:p>
          <a:p>
            <a:r>
              <a:rPr lang="fr-FR" sz="1000" dirty="0">
                <a:latin typeface="Lato" panose="020F0502020204030203" pitchFamily="34" charset="0"/>
                <a:ea typeface="Lato" panose="020F0502020204030203" pitchFamily="34" charset="0"/>
                <a:cs typeface="Lato" panose="020F0502020204030203" pitchFamily="34" charset="0"/>
              </a:rPr>
              <a:t>En classe ils ont fait un jeu sur l’éco-consommation liée à l’alimentation. Ils ont abordés les 5 piliers d’un écoquartier: végétation, limitation de la consommation d’énergie et pollution, tri des déchets, propreté et déplacements.</a:t>
            </a:r>
          </a:p>
          <a:p>
            <a:r>
              <a:rPr lang="fr-FR" sz="1000" dirty="0">
                <a:latin typeface="Lato" panose="020F0502020204030203" pitchFamily="34" charset="0"/>
                <a:ea typeface="Lato" panose="020F0502020204030203" pitchFamily="34" charset="0"/>
                <a:cs typeface="Lato" panose="020F0502020204030203" pitchFamily="34" charset="0"/>
              </a:rPr>
              <a:t>Enfin, lors d’un quoi de neuf sur les volcans, ils ont découvert la géothermie,  utilisée dans certains pays volcaniques comme l’Islande.</a:t>
            </a:r>
          </a:p>
        </p:txBody>
      </p:sp>
      <p:sp>
        <p:nvSpPr>
          <p:cNvPr id="4" name="Rectangle : coins arrondis 3">
            <a:extLst>
              <a:ext uri="{FF2B5EF4-FFF2-40B4-BE49-F238E27FC236}">
                <a16:creationId xmlns:a16="http://schemas.microsoft.com/office/drawing/2014/main" id="{178A0DB6-D3E4-ADE4-73B8-661D098DF2BC}"/>
              </a:ext>
            </a:extLst>
          </p:cNvPr>
          <p:cNvSpPr/>
          <p:nvPr/>
        </p:nvSpPr>
        <p:spPr>
          <a:xfrm>
            <a:off x="464779" y="4676163"/>
            <a:ext cx="5760000" cy="2739299"/>
          </a:xfrm>
          <a:prstGeom prst="roundRect">
            <a:avLst>
              <a:gd name="adj" fmla="val 288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17" dirty="0">
              <a:solidFill>
                <a:schemeClr val="accent2"/>
              </a:solidFill>
            </a:endParaRPr>
          </a:p>
        </p:txBody>
      </p:sp>
      <p:pic>
        <p:nvPicPr>
          <p:cNvPr id="7" name="Image 6">
            <a:extLst>
              <a:ext uri="{FF2B5EF4-FFF2-40B4-BE49-F238E27FC236}">
                <a16:creationId xmlns:a16="http://schemas.microsoft.com/office/drawing/2014/main" id="{1DFC287A-BE1B-39C0-FB9C-46624371A6AE}"/>
              </a:ext>
            </a:extLst>
          </p:cNvPr>
          <p:cNvPicPr>
            <a:picLocks noChangeAspect="1"/>
          </p:cNvPicPr>
          <p:nvPr/>
        </p:nvPicPr>
        <p:blipFill>
          <a:blip r:embed="rId2"/>
          <a:stretch>
            <a:fillRect/>
          </a:stretch>
        </p:blipFill>
        <p:spPr>
          <a:xfrm>
            <a:off x="1492295" y="1361060"/>
            <a:ext cx="3274116" cy="1843808"/>
          </a:xfrm>
          <a:prstGeom prst="rect">
            <a:avLst/>
          </a:prstGeom>
        </p:spPr>
      </p:pic>
      <p:sp>
        <p:nvSpPr>
          <p:cNvPr id="8" name="ZoneTexte 7">
            <a:extLst>
              <a:ext uri="{FF2B5EF4-FFF2-40B4-BE49-F238E27FC236}">
                <a16:creationId xmlns:a16="http://schemas.microsoft.com/office/drawing/2014/main" id="{EEB0F400-B331-0247-3B4C-5E724DD342B0}"/>
              </a:ext>
            </a:extLst>
          </p:cNvPr>
          <p:cNvSpPr txBox="1"/>
          <p:nvPr/>
        </p:nvSpPr>
        <p:spPr>
          <a:xfrm>
            <a:off x="647700" y="676912"/>
            <a:ext cx="5219700" cy="3574312"/>
          </a:xfrm>
          <a:prstGeom prst="rect">
            <a:avLst/>
          </a:prstGeom>
          <a:noFill/>
        </p:spPr>
        <p:txBody>
          <a:bodyPr wrap="square" rtlCol="0">
            <a:spAutoFit/>
          </a:bodyPr>
          <a:lstStyle/>
          <a:p>
            <a:pPr>
              <a:lnSpc>
                <a:spcPct val="107000"/>
              </a:lnSpc>
              <a:spcAft>
                <a:spcPts val="800"/>
              </a:spcAft>
            </a:pPr>
            <a:r>
              <a:rPr lang="fr-FR" sz="1000" dirty="0">
                <a:latin typeface="Lato" panose="020F0502020204030203" pitchFamily="34" charset="0"/>
                <a:ea typeface="Lato" panose="020F0502020204030203" pitchFamily="34" charset="0"/>
                <a:cs typeface="Lato" panose="020F0502020204030203" pitchFamily="34" charset="0"/>
              </a:rPr>
              <a:t>Ils ont enfin réparti les 25 ampoules représentant la consommation électrique également très inégale en fonction des continents, notamment en Afrique. Un parallèle a été fait avec le projet au Togo.</a:t>
            </a: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fr-FR" sz="1000"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fr-FR" sz="1000" dirty="0">
                <a:latin typeface="Lato" panose="020F0502020204030203" pitchFamily="34" charset="0"/>
                <a:ea typeface="Lato" panose="020F0502020204030203" pitchFamily="34" charset="0"/>
                <a:cs typeface="Lato" panose="020F0502020204030203" pitchFamily="34" charset="0"/>
              </a:rPr>
              <a:t>Prochainement des ateliers sur l’électricité et la sécurité électrique seront proposés aux élèves de cycle 2. En mai et juin, les élèves de cycle 2 feront des « Quoi de Neuf » sur les inventeurs et les découvertes liées à l’énergie.</a:t>
            </a:r>
          </a:p>
        </p:txBody>
      </p:sp>
    </p:spTree>
    <p:extLst>
      <p:ext uri="{BB962C8B-B14F-4D97-AF65-F5344CB8AC3E}">
        <p14:creationId xmlns:p14="http://schemas.microsoft.com/office/powerpoint/2010/main" val="4048658840"/>
      </p:ext>
    </p:extLst>
  </p:cSld>
  <p:clrMapOvr>
    <a:masterClrMapping/>
  </p:clrMapOvr>
</p:sld>
</file>

<file path=ppt/theme/theme1.xml><?xml version="1.0" encoding="utf-8"?>
<a:theme xmlns:a="http://schemas.openxmlformats.org/drawingml/2006/main" name="Thème Office">
  <a:themeElements>
    <a:clrScheme name="Eco-Ecole (sans jaune)">
      <a:dk1>
        <a:srgbClr val="000000"/>
      </a:dk1>
      <a:lt1>
        <a:srgbClr val="FFFFFF"/>
      </a:lt1>
      <a:dk2>
        <a:srgbClr val="DA3741"/>
      </a:dk2>
      <a:lt2>
        <a:srgbClr val="EFB7AD"/>
      </a:lt2>
      <a:accent1>
        <a:srgbClr val="265BA5"/>
      </a:accent1>
      <a:accent2>
        <a:srgbClr val="E89048"/>
      </a:accent2>
      <a:accent3>
        <a:srgbClr val="33AC87"/>
      </a:accent3>
      <a:accent4>
        <a:srgbClr val="BED791"/>
      </a:accent4>
      <a:accent5>
        <a:srgbClr val="8BCBCF"/>
      </a:accent5>
      <a:accent6>
        <a:srgbClr val="EFB6AC"/>
      </a:accent6>
      <a:hlink>
        <a:srgbClr val="DA3741"/>
      </a:hlink>
      <a:folHlink>
        <a:srgbClr val="EFB7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TotalTime>
  <Words>1220</Words>
  <Application>Microsoft Office PowerPoint</Application>
  <PresentationFormat>Format A4 (210 x 297 mm)</PresentationFormat>
  <Paragraphs>92</Paragraphs>
  <Slides>4</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vt:i4>
      </vt:variant>
    </vt:vector>
  </HeadingPairs>
  <TitlesOfParts>
    <vt:vector size="13" baseType="lpstr">
      <vt:lpstr>Arial</vt:lpstr>
      <vt:lpstr>Calibri</vt:lpstr>
      <vt:lpstr>Calibri Light</vt:lpstr>
      <vt:lpstr>Fira Sans Condensed</vt:lpstr>
      <vt:lpstr>Fira Sans Condensed Light</vt:lpstr>
      <vt:lpstr>Fira Sans Condensed Medium</vt:lpstr>
      <vt:lpstr>Lato</vt:lpstr>
      <vt:lpstr>tahoma</vt:lpstr>
      <vt:lpstr>Thème Office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Florence JOSSET</dc:creator>
  <cp:lastModifiedBy>sandra JANROSSOT</cp:lastModifiedBy>
  <cp:revision>67</cp:revision>
  <cp:lastPrinted>2023-02-24T08:16:48Z</cp:lastPrinted>
  <dcterms:created xsi:type="dcterms:W3CDTF">2020-12-22T14:56:21Z</dcterms:created>
  <dcterms:modified xsi:type="dcterms:W3CDTF">2023-04-23T20:23:30Z</dcterms:modified>
</cp:coreProperties>
</file>